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Default Extension="wdp" ContentType="image/vnd.ms-photo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37"/>
  </p:notesMasterIdLst>
  <p:sldIdLst>
    <p:sldId id="257" r:id="rId3"/>
    <p:sldId id="258" r:id="rId4"/>
    <p:sldId id="259" r:id="rId5"/>
    <p:sldId id="261" r:id="rId6"/>
    <p:sldId id="262" r:id="rId7"/>
    <p:sldId id="263" r:id="rId8"/>
    <p:sldId id="295" r:id="rId9"/>
    <p:sldId id="288" r:id="rId10"/>
    <p:sldId id="289" r:id="rId11"/>
    <p:sldId id="296" r:id="rId12"/>
    <p:sldId id="291" r:id="rId13"/>
    <p:sldId id="292" r:id="rId14"/>
    <p:sldId id="290" r:id="rId15"/>
    <p:sldId id="286" r:id="rId16"/>
    <p:sldId id="294" r:id="rId17"/>
    <p:sldId id="264" r:id="rId18"/>
    <p:sldId id="265" r:id="rId19"/>
    <p:sldId id="266" r:id="rId20"/>
    <p:sldId id="267" r:id="rId21"/>
    <p:sldId id="268" r:id="rId22"/>
    <p:sldId id="269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5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-23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b="1" i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b="1" i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Біліктілік</a:t>
            </a:r>
            <a:r>
              <a:rPr lang="ru-RU" b="1" i="0" baseline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0" baseline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санаттары</a:t>
            </a:r>
            <a:endParaRPr lang="ru-RU" b="1" i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0052113653959595"/>
          <c:y val="0"/>
        </c:manualLayout>
      </c:layout>
      <c:overlay val="1"/>
    </c:title>
    <c:view3D>
      <c:rotX val="20"/>
      <c:rotY val="10"/>
      <c:depthPercent val="100"/>
      <c:perspective val="30"/>
    </c:view3D>
    <c:floor>
      <c:spPr>
        <a:ln w="9525"/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0"/>
          <c:y val="0"/>
          <c:w val="0.9685197109537097"/>
          <c:h val="0.86883797025372089"/>
        </c:manualLayout>
      </c:layout>
      <c:bar3DChart>
        <c:barDir val="col"/>
        <c:grouping val="standard"/>
        <c:ser>
          <c:idx val="1"/>
          <c:order val="0"/>
          <c:tx>
            <c:strRef>
              <c:f>Лист1!$C$1</c:f>
              <c:strCache>
                <c:ptCount val="1"/>
                <c:pt idx="0">
                  <c:v>2021-2022</c:v>
                </c:pt>
              </c:strCache>
            </c:strRef>
          </c:tx>
          <c:spPr>
            <a:gradFill flip="none" rotWithShape="1">
              <a:gsLst>
                <a:gs pos="11000">
                  <a:srgbClr val="E650E6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6000000" scaled="0"/>
              <a:tileRect/>
            </a:gradFill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c:spPr>
          <c:dLbls>
            <c:dLbl>
              <c:idx val="0"/>
              <c:layout>
                <c:manualLayout>
                  <c:x val="2.4481395716439296E-2"/>
                  <c:y val="9.2892798784445368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0F-4A9A-B034-BCDDB8C49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Жоғары</c:v>
                </c:pt>
                <c:pt idx="1">
                  <c:v>Бірінші</c:v>
                </c:pt>
                <c:pt idx="2">
                  <c:v>Екінші</c:v>
                </c:pt>
                <c:pt idx="3">
                  <c:v>Педагог модератор</c:v>
                </c:pt>
                <c:pt idx="4">
                  <c:v>Педагог сарапшы</c:v>
                </c:pt>
                <c:pt idx="5">
                  <c:v>Педагог зерттеуші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7</c:v>
                </c:pt>
                <c:pt idx="3">
                  <c:v>1</c:v>
                </c:pt>
                <c:pt idx="4">
                  <c:v>4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08F-9A4D-BD04-5887C5C26F48}"/>
            </c:ext>
          </c:extLst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2022--2023</c:v>
                </c:pt>
              </c:strCache>
            </c:strRef>
          </c:tx>
          <c:spPr>
            <a:gradFill>
              <a:gsLst>
                <a:gs pos="11000">
                  <a:srgbClr val="15CD83"/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6000000" scaled="0"/>
            </a:gra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c:spPr>
          <c:dLbls>
            <c:dLbl>
              <c:idx val="0"/>
              <c:layout>
                <c:manualLayout>
                  <c:x val="2.2255814287672083E-2"/>
                  <c:y val="9.2892798784445368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0F-4A9A-B034-BCDDB8C495DE}"/>
                </c:ext>
              </c:extLst>
            </c:dLbl>
            <c:dLbl>
              <c:idx val="2"/>
              <c:layout>
                <c:manualLayout>
                  <c:x val="3.1746035713790262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98-47A8-A7E8-F2C50BE9AA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Жоғары</c:v>
                </c:pt>
                <c:pt idx="1">
                  <c:v>Бірінші</c:v>
                </c:pt>
                <c:pt idx="2">
                  <c:v>Екінші</c:v>
                </c:pt>
                <c:pt idx="3">
                  <c:v>Педагог модератор</c:v>
                </c:pt>
                <c:pt idx="4">
                  <c:v>Педагог сарапшы</c:v>
                </c:pt>
                <c:pt idx="5">
                  <c:v>Педагог зерттеуші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5</c:v>
                </c:pt>
                <c:pt idx="4">
                  <c:v>4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08F-9A4D-BD04-5887C5C26F48}"/>
            </c:ext>
          </c:extLst>
        </c:ser>
        <c:gapWidth val="58"/>
        <c:gapDepth val="144"/>
        <c:shape val="cylinder"/>
        <c:axId val="198893952"/>
        <c:axId val="196373888"/>
        <c:axId val="199570304"/>
      </c:bar3DChart>
      <c:catAx>
        <c:axId val="198893952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6373888"/>
        <c:crosses val="autoZero"/>
        <c:auto val="1"/>
        <c:lblAlgn val="ctr"/>
        <c:lblOffset val="100"/>
      </c:catAx>
      <c:valAx>
        <c:axId val="19637388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98893952"/>
        <c:crosses val="autoZero"/>
        <c:crossBetween val="between"/>
      </c:valAx>
      <c:serAx>
        <c:axId val="199570304"/>
        <c:scaling>
          <c:orientation val="minMax"/>
        </c:scaling>
        <c:delete val="1"/>
        <c:axPos val="b"/>
        <c:tickLblPos val="none"/>
        <c:crossAx val="196373888"/>
        <c:crosses val="autoZero"/>
      </c:ser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30488919897671157"/>
          <c:y val="0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rotY val="7"/>
      <c:perspective val="30"/>
    </c:view3D>
    <c:plotArea>
      <c:layout>
        <c:manualLayout>
          <c:layoutTarget val="inner"/>
          <c:xMode val="edge"/>
          <c:yMode val="edge"/>
          <c:x val="0.13245774278215244"/>
          <c:y val="0.11339843816170588"/>
          <c:w val="0.82858666400877101"/>
          <c:h val="0.724095973852325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Педагогтар саны</c:v>
                </c:pt>
              </c:strCache>
            </c:strRef>
          </c:tx>
          <c:spPr>
            <a:gradFill flip="none" rotWithShape="1">
              <a:gsLst>
                <a:gs pos="16000">
                  <a:srgbClr val="F33939"/>
                </a:gs>
                <a:gs pos="28000">
                  <a:srgbClr val="21D6E0"/>
                </a:gs>
                <a:gs pos="72000">
                  <a:srgbClr val="0087E6"/>
                </a:gs>
                <a:gs pos="91000">
                  <a:srgbClr val="005CBF"/>
                </a:gs>
              </a:gsLst>
              <a:lin ang="2400000" scaled="0"/>
              <a:tileRect/>
            </a:gradFill>
            <a:effectLst/>
          </c:spPr>
          <c:explosion val="9"/>
          <c:dLbls>
            <c:dLbl>
              <c:idx val="0"/>
              <c:layout>
                <c:manualLayout>
                  <c:x val="-0.16878688571416053"/>
                  <c:y val="0.10802951526655383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022-2023
</a:t>
                    </a: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kk-KZ" dirty="0" smtClean="0">
                        <a:solidFill>
                          <a:schemeClr val="bg1"/>
                        </a:solidFill>
                      </a:rPr>
                      <a:t>4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0B6-4A35-B870-62FA94A54F13}"/>
                </c:ext>
              </c:extLst>
            </c:dLbl>
            <c:dLbl>
              <c:idx val="1"/>
              <c:layout>
                <c:manualLayout>
                  <c:x val="0.11927900650814513"/>
                  <c:y val="-0.35581682251692348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200" b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02</a:t>
                    </a:r>
                    <a:r>
                      <a:rPr lang="kk-KZ" dirty="0" smtClean="0">
                        <a:solidFill>
                          <a:schemeClr val="bg1"/>
                        </a:solidFill>
                      </a:rPr>
                      <a:t>3</a:t>
                    </a: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-202</a:t>
                    </a:r>
                    <a:r>
                      <a:rPr lang="kk-KZ" dirty="0" smtClean="0">
                        <a:solidFill>
                          <a:schemeClr val="bg1"/>
                        </a:solidFill>
                      </a:rPr>
                      <a:t>4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
</a:t>
                    </a: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kk-KZ" dirty="0" smtClean="0">
                        <a:solidFill>
                          <a:schemeClr val="bg1"/>
                        </a:solidFill>
                      </a:rPr>
                      <a:t>4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0B6-4A35-B870-62FA94A54F13}"/>
                </c:ext>
              </c:extLst>
            </c:dLbl>
            <c:dLbl>
              <c:idx val="2"/>
              <c:layout>
                <c:manualLayout>
                  <c:x val="0.20684646094893241"/>
                  <c:y val="0.1293978233866377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021-2022
</a:t>
                    </a:r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kk-KZ" dirty="0" smtClean="0">
                        <a:solidFill>
                          <a:schemeClr val="bg1"/>
                        </a:solidFill>
                      </a:rPr>
                      <a:t>3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46840885133685"/>
                      <c:h val="0.2486433512597531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30B6-4A35-B870-62FA94A54F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</c:v>
                </c:pt>
                <c:pt idx="1">
                  <c:v>26</c:v>
                </c:pt>
                <c:pt idx="2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0DA-CB4D-BE09-87ECB89BB5B6}"/>
            </c:ext>
          </c:extLst>
        </c:ser>
        <c:dLbls>
          <c:showCatName val="1"/>
          <c:showPercent val="1"/>
        </c:dLbls>
      </c:pie3DChart>
      <c:spPr>
        <a:noFill/>
      </c:spPr>
    </c:plotArea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k-KZ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Кәсіби шеберлік конкурстарының жеңімпаздары болған педагогтер саны</a:t>
            </a:r>
            <a:endParaRPr lang="ru-RU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3677004577459809"/>
          <c:y val="2.0550382474737297E-2"/>
        </c:manualLayout>
      </c:layout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805-4DFB-8BE3-4F3AA3FDBBD4}"/>
              </c:ext>
            </c:extLst>
          </c:dPt>
          <c:dPt>
            <c:idx val="1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805-4DFB-8BE3-4F3AA3FDBBD4}"/>
              </c:ext>
            </c:extLst>
          </c:dPt>
          <c:dPt>
            <c:idx val="2"/>
            <c:explosion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805-4DFB-8BE3-4F3AA3FDBBD4}"/>
              </c:ext>
            </c:extLst>
          </c:dPt>
          <c:dPt>
            <c:idx val="3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805-4DFB-8BE3-4F3AA3FDBBD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</c:v>
                </c:pt>
                <c:pt idx="1">
                  <c:v>30</c:v>
                </c:pt>
                <c:pt idx="2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5ED-4D16-9AAC-E6A8E8EEAEC1}"/>
            </c:ext>
          </c:extLst>
        </c:ser>
        <c:dLbls>
          <c:showVal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9476540518625033E-2"/>
          <c:y val="0.82331614951138565"/>
          <c:w val="0.94052345948137561"/>
          <c:h val="0.15613338385547856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F32F79-2FD6-48DE-AC3C-1CDF1BD8E9C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8FC9C1-C66F-4168-948C-C7E18EF613B0}">
      <dgm:prSet phldrT="[Текст]" custT="1"/>
      <dgm:spPr/>
      <dgm:t>
        <a:bodyPr/>
        <a:lstStyle/>
        <a:p>
          <a:pPr algn="l"/>
          <a:r>
            <a:rPr lang="kk-KZ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Жалпы мәліметтер</a:t>
          </a:r>
          <a:endParaRPr lang="ru-RU" sz="2400" b="1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D67C9F-A736-4E18-8C60-33535EF68B70}" type="parTrans" cxnId="{444AB1D3-801E-44AB-820C-0221616BD658}">
      <dgm:prSet/>
      <dgm:spPr/>
      <dgm:t>
        <a:bodyPr/>
        <a:lstStyle/>
        <a:p>
          <a:endParaRPr lang="ru-RU"/>
        </a:p>
      </dgm:t>
    </dgm:pt>
    <dgm:pt modelId="{69FC9C17-EDAB-45D7-A3BE-FB6BBA70528F}" type="sibTrans" cxnId="{444AB1D3-801E-44AB-820C-0221616BD658}">
      <dgm:prSet/>
      <dgm:spPr/>
      <dgm:t>
        <a:bodyPr/>
        <a:lstStyle/>
        <a:p>
          <a:endParaRPr lang="ru-RU"/>
        </a:p>
      </dgm:t>
    </dgm:pt>
    <dgm:pt modelId="{FE6CC418-01E2-4AE8-B5FD-F8B74C3E7392}">
      <dgm:prSet phldrT="[Текст]" custT="1"/>
      <dgm:spPr/>
      <dgm:t>
        <a:bodyPr/>
        <a:lstStyle/>
        <a:p>
          <a:pPr algn="l"/>
          <a:r>
            <a:rPr lang="kk-KZ" sz="2000" b="1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Материалдық-техникалық қамтамасыз етудің тиімділігі</a:t>
          </a:r>
          <a:r>
            <a:rPr lang="kk-KZ" sz="2000" b="1" i="1" dirty="0">
              <a:solidFill>
                <a:srgbClr val="0070C0"/>
              </a:solidFill>
            </a:rPr>
            <a:t/>
          </a:r>
          <a:br>
            <a:rPr lang="kk-KZ" sz="2000" b="1" i="1" dirty="0">
              <a:solidFill>
                <a:srgbClr val="0070C0"/>
              </a:solidFill>
            </a:rPr>
          </a:br>
          <a:endParaRPr lang="ru-RU" sz="2000" b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D08090B-29A0-47B0-9F3C-CE6AD1CB5052}" type="sibTrans" cxnId="{7419A954-29F4-400A-9A3C-D5063156CFED}">
      <dgm:prSet/>
      <dgm:spPr/>
      <dgm:t>
        <a:bodyPr/>
        <a:lstStyle/>
        <a:p>
          <a:endParaRPr lang="ru-RU"/>
        </a:p>
      </dgm:t>
    </dgm:pt>
    <dgm:pt modelId="{14DA17C4-AAC3-43FF-AA15-BF4F8ACA811B}" type="parTrans" cxnId="{7419A954-29F4-400A-9A3C-D5063156CFED}">
      <dgm:prSet/>
      <dgm:spPr/>
      <dgm:t>
        <a:bodyPr/>
        <a:lstStyle/>
        <a:p>
          <a:endParaRPr lang="ru-RU"/>
        </a:p>
      </dgm:t>
    </dgm:pt>
    <dgm:pt modelId="{AB1789BE-CA96-4541-A9DD-7B7D44FCACBC}">
      <dgm:prSet phldrT="[Текст]" custT="1"/>
      <dgm:spPr/>
      <dgm:t>
        <a:bodyPr/>
        <a:lstStyle/>
        <a:p>
          <a:r>
            <a:rPr lang="ru-RU" sz="2000" b="1" dirty="0">
              <a:solidFill>
                <a:srgbClr val="FFFF00"/>
              </a:solidFill>
            </a:rPr>
            <a:t>1</a:t>
          </a:r>
        </a:p>
      </dgm:t>
    </dgm:pt>
    <dgm:pt modelId="{C28DFCB3-156A-441A-8F9A-D2E2A107CE2A}" type="sibTrans" cxnId="{C84B53BB-3826-4520-AF2B-5D810206765F}">
      <dgm:prSet/>
      <dgm:spPr/>
      <dgm:t>
        <a:bodyPr/>
        <a:lstStyle/>
        <a:p>
          <a:endParaRPr lang="ru-RU"/>
        </a:p>
      </dgm:t>
    </dgm:pt>
    <dgm:pt modelId="{D129B6A8-A849-4CBC-94B1-8B73E74E84E9}" type="parTrans" cxnId="{C84B53BB-3826-4520-AF2B-5D810206765F}">
      <dgm:prSet/>
      <dgm:spPr/>
      <dgm:t>
        <a:bodyPr/>
        <a:lstStyle/>
        <a:p>
          <a:endParaRPr lang="ru-RU"/>
        </a:p>
      </dgm:t>
    </dgm:pt>
    <dgm:pt modelId="{36A2C15D-D2E1-45EA-9E4E-0DB45601BF2C}">
      <dgm:prSet custT="1"/>
      <dgm:spPr/>
      <dgm:t>
        <a:bodyPr/>
        <a:lstStyle/>
        <a:p>
          <a:pPr algn="l"/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AD4B130-8D26-41CC-8ABB-50F4BB072883}" type="parTrans" cxnId="{4CF2B25E-E013-41E6-9A19-7F89CDFB3B51}">
      <dgm:prSet/>
      <dgm:spPr/>
      <dgm:t>
        <a:bodyPr/>
        <a:lstStyle/>
        <a:p>
          <a:endParaRPr lang="ru-RU"/>
        </a:p>
      </dgm:t>
    </dgm:pt>
    <dgm:pt modelId="{91B3E0B1-8C25-47D0-980A-C598DD0397E8}" type="sibTrans" cxnId="{4CF2B25E-E013-41E6-9A19-7F89CDFB3B51}">
      <dgm:prSet/>
      <dgm:spPr/>
      <dgm:t>
        <a:bodyPr/>
        <a:lstStyle/>
        <a:p>
          <a:endParaRPr lang="ru-RU"/>
        </a:p>
      </dgm:t>
    </dgm:pt>
    <dgm:pt modelId="{AE53A400-B94C-49C0-9FB5-4A315DEA5871}">
      <dgm:prSet phldrT="[Текст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800" b="1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</a:t>
          </a:r>
          <a:r>
            <a:rPr lang="kk-KZ" sz="2000" b="1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Сапалы білім беруге қолжетімділікті қамтамасыз ету тиімділігі</a:t>
          </a:r>
          <a:br>
            <a:rPr lang="kk-KZ" sz="2000" b="1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2000" b="1" i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b="1" i="0" dirty="0">
            <a:solidFill>
              <a:schemeClr val="tx2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8F72189-7B7D-43A5-87D8-ED2EF538674E}" type="parTrans" cxnId="{A2EC402D-0DC6-4FD3-8AF8-9FC8E0BD1D94}">
      <dgm:prSet/>
      <dgm:spPr/>
      <dgm:t>
        <a:bodyPr/>
        <a:lstStyle/>
        <a:p>
          <a:endParaRPr lang="ru-RU"/>
        </a:p>
      </dgm:t>
    </dgm:pt>
    <dgm:pt modelId="{17ED6E4F-A320-46D7-80D9-6CEC7B16240D}" type="sibTrans" cxnId="{A2EC402D-0DC6-4FD3-8AF8-9FC8E0BD1D94}">
      <dgm:prSet/>
      <dgm:spPr/>
      <dgm:t>
        <a:bodyPr/>
        <a:lstStyle/>
        <a:p>
          <a:endParaRPr lang="ru-RU"/>
        </a:p>
      </dgm:t>
    </dgm:pt>
    <dgm:pt modelId="{99B269C3-1933-47D4-BFF6-202241BFD790}">
      <dgm:prSet phldrT="[Текст]" custT="1"/>
      <dgm:spPr/>
      <dgm:t>
        <a:bodyPr/>
        <a:lstStyle/>
        <a:p>
          <a:pPr algn="l"/>
          <a:endParaRPr lang="ru-RU" sz="2800" b="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A2F6A950-DA42-4715-992A-7E47B17BFA18}" type="parTrans" cxnId="{78DBC141-104B-456F-9655-4EA5313A67DC}">
      <dgm:prSet/>
      <dgm:spPr/>
      <dgm:t>
        <a:bodyPr/>
        <a:lstStyle/>
        <a:p>
          <a:endParaRPr lang="ru-RU"/>
        </a:p>
      </dgm:t>
    </dgm:pt>
    <dgm:pt modelId="{9C2B5D05-5C03-4C58-8CC5-47FCB433086A}" type="sibTrans" cxnId="{78DBC141-104B-456F-9655-4EA5313A67DC}">
      <dgm:prSet/>
      <dgm:spPr/>
      <dgm:t>
        <a:bodyPr/>
        <a:lstStyle/>
        <a:p>
          <a:endParaRPr lang="ru-RU"/>
        </a:p>
      </dgm:t>
    </dgm:pt>
    <dgm:pt modelId="{BCAE37A8-04AE-4F7B-A9C3-1F53CA8B31B2}">
      <dgm:prSet phldrT="[Текст]" custT="1"/>
      <dgm:spPr/>
      <dgm:t>
        <a:bodyPr/>
        <a:lstStyle/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ru-RU" sz="2000" b="1" i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2</a:t>
          </a:r>
        </a:p>
      </dgm:t>
    </dgm:pt>
    <dgm:pt modelId="{F9FC752B-182D-4322-A84E-5CE06AA13EF5}" type="parTrans" cxnId="{41B8B0C7-1843-4DB9-A332-1B085A5F5C71}">
      <dgm:prSet/>
      <dgm:spPr/>
      <dgm:t>
        <a:bodyPr/>
        <a:lstStyle/>
        <a:p>
          <a:endParaRPr lang="ru-RU"/>
        </a:p>
      </dgm:t>
    </dgm:pt>
    <dgm:pt modelId="{C148E28A-E7F1-4971-AE92-D11734CA8849}" type="sibTrans" cxnId="{41B8B0C7-1843-4DB9-A332-1B085A5F5C71}">
      <dgm:prSet/>
      <dgm:spPr/>
      <dgm:t>
        <a:bodyPr/>
        <a:lstStyle/>
        <a:p>
          <a:endParaRPr lang="ru-RU"/>
        </a:p>
      </dgm:t>
    </dgm:pt>
    <dgm:pt modelId="{E4BA606F-E807-460C-AFBA-10E92B97A1BB}">
      <dgm:prSet custT="1"/>
      <dgm:spPr/>
      <dgm:t>
        <a:bodyPr/>
        <a:lstStyle/>
        <a:p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3259C1-1964-47DF-8974-D79E44A9DF66}" type="parTrans" cxnId="{3F4A1A68-692D-46F2-8897-2DB76EA02B69}">
      <dgm:prSet/>
      <dgm:spPr/>
      <dgm:t>
        <a:bodyPr/>
        <a:lstStyle/>
        <a:p>
          <a:endParaRPr lang="ru-RU"/>
        </a:p>
      </dgm:t>
    </dgm:pt>
    <dgm:pt modelId="{367E7452-2972-4DF5-BFF9-F67458A4C9CE}" type="sibTrans" cxnId="{3F4A1A68-692D-46F2-8897-2DB76EA02B69}">
      <dgm:prSet/>
      <dgm:spPr/>
      <dgm:t>
        <a:bodyPr/>
        <a:lstStyle/>
        <a:p>
          <a:endParaRPr lang="ru-RU"/>
        </a:p>
      </dgm:t>
    </dgm:pt>
    <dgm:pt modelId="{FD03F0E7-9151-4F92-9D01-38DF68DE98E6}">
      <dgm:prSet phldrT="[Текст]" custT="1"/>
      <dgm:spPr/>
      <dgm:t>
        <a:bodyPr/>
        <a:lstStyle/>
        <a:p>
          <a:pPr marL="22860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b="1" i="0" dirty="0">
            <a:solidFill>
              <a:schemeClr val="tx2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41ADC94-975F-4C5A-8168-8879813F7934}" type="parTrans" cxnId="{DE050EE2-C19D-4B3F-BE0B-F1DBF53C1732}">
      <dgm:prSet/>
      <dgm:spPr/>
      <dgm:t>
        <a:bodyPr/>
        <a:lstStyle/>
        <a:p>
          <a:endParaRPr lang="ru-RU"/>
        </a:p>
      </dgm:t>
    </dgm:pt>
    <dgm:pt modelId="{41734C25-C1C3-470F-83E8-C95ADDC126AC}" type="sibTrans" cxnId="{DE050EE2-C19D-4B3F-BE0B-F1DBF53C1732}">
      <dgm:prSet/>
      <dgm:spPr/>
      <dgm:t>
        <a:bodyPr/>
        <a:lstStyle/>
        <a:p>
          <a:endParaRPr lang="ru-RU"/>
        </a:p>
      </dgm:t>
    </dgm:pt>
    <dgm:pt modelId="{9F4A5D61-5093-4D69-894B-EF5B7B20CFD3}">
      <dgm:prSet phldrT="[Текст]" custT="1"/>
      <dgm:spPr/>
      <dgm:t>
        <a:bodyPr/>
        <a:lstStyle/>
        <a:p>
          <a:pPr marL="22860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b="1" i="0" dirty="0">
            <a:solidFill>
              <a:schemeClr val="tx2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41D5763-3ABC-4E45-93FD-77D10FBB309C}" type="sibTrans" cxnId="{9638C100-B186-4639-97EF-8E0EA1AAB7F0}">
      <dgm:prSet/>
      <dgm:spPr/>
      <dgm:t>
        <a:bodyPr/>
        <a:lstStyle/>
        <a:p>
          <a:endParaRPr lang="ru-RU"/>
        </a:p>
      </dgm:t>
    </dgm:pt>
    <dgm:pt modelId="{EEEBECD0-FAFE-4BE4-9A28-39468FAFB689}" type="parTrans" cxnId="{9638C100-B186-4639-97EF-8E0EA1AAB7F0}">
      <dgm:prSet/>
      <dgm:spPr/>
      <dgm:t>
        <a:bodyPr/>
        <a:lstStyle/>
        <a:p>
          <a:endParaRPr lang="ru-RU"/>
        </a:p>
      </dgm:t>
    </dgm:pt>
    <dgm:pt modelId="{BBDBE86A-7909-4BB5-9FE1-8635F2E01913}">
      <dgm:prSet custT="1"/>
      <dgm:spPr/>
      <dgm:t>
        <a:bodyPr/>
        <a:lstStyle/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2A124364-AB82-4436-8E69-25984A2BA540}" type="sibTrans" cxnId="{72B73AA5-E048-4481-A08D-A5A805CA84D3}">
      <dgm:prSet/>
      <dgm:spPr/>
      <dgm:t>
        <a:bodyPr/>
        <a:lstStyle/>
        <a:p>
          <a:endParaRPr lang="ru-RU"/>
        </a:p>
      </dgm:t>
    </dgm:pt>
    <dgm:pt modelId="{97F52992-F7C1-4E65-BF39-9A0F17B146BA}" type="parTrans" cxnId="{72B73AA5-E048-4481-A08D-A5A805CA84D3}">
      <dgm:prSet/>
      <dgm:spPr/>
      <dgm:t>
        <a:bodyPr/>
        <a:lstStyle/>
        <a:p>
          <a:endParaRPr lang="ru-RU"/>
        </a:p>
      </dgm:t>
    </dgm:pt>
    <dgm:pt modelId="{A6640AA7-5DF6-4913-927D-7FF95FEF8D7A}">
      <dgm:prSet phldrT="[Текст]" custT="1"/>
      <dgm:spPr/>
      <dgm:t>
        <a:bodyPr/>
        <a:lstStyle/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2000" b="1" i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CDEE5F0-CB12-4BCC-B2DC-793C9F6B322B}" type="sibTrans" cxnId="{DD5E54E7-F89C-4F0E-A88E-7772BCA9AE68}">
      <dgm:prSet/>
      <dgm:spPr/>
      <dgm:t>
        <a:bodyPr/>
        <a:lstStyle/>
        <a:p>
          <a:endParaRPr lang="ru-RU"/>
        </a:p>
      </dgm:t>
    </dgm:pt>
    <dgm:pt modelId="{A390F2B4-D020-45D3-8AB2-330ACE552A58}" type="parTrans" cxnId="{DD5E54E7-F89C-4F0E-A88E-7772BCA9AE68}">
      <dgm:prSet/>
      <dgm:spPr/>
      <dgm:t>
        <a:bodyPr/>
        <a:lstStyle/>
        <a:p>
          <a:endParaRPr lang="ru-RU"/>
        </a:p>
      </dgm:t>
    </dgm:pt>
    <dgm:pt modelId="{347C0DCA-A21C-43D2-919E-54659AA3162C}">
      <dgm:prSet phldrT="[Текст]" custT="1"/>
      <dgm:spPr/>
      <dgm:t>
        <a:bodyPr/>
        <a:lstStyle/>
        <a:p>
          <a:r>
            <a:rPr lang="ru-RU" sz="2000" b="1" dirty="0">
              <a:solidFill>
                <a:srgbClr val="FFFF00"/>
              </a:solidFill>
            </a:rPr>
            <a:t>4</a:t>
          </a:r>
        </a:p>
      </dgm:t>
    </dgm:pt>
    <dgm:pt modelId="{C6C932D3-A6B7-4B26-8357-A916D5304F58}" type="sibTrans" cxnId="{D6E86301-7593-4866-9D30-C22F4EF8AA14}">
      <dgm:prSet/>
      <dgm:spPr/>
      <dgm:t>
        <a:bodyPr/>
        <a:lstStyle/>
        <a:p>
          <a:endParaRPr lang="ru-RU"/>
        </a:p>
      </dgm:t>
    </dgm:pt>
    <dgm:pt modelId="{029CC26A-2782-4579-A626-1423E2C9E47F}" type="parTrans" cxnId="{D6E86301-7593-4866-9D30-C22F4EF8AA14}">
      <dgm:prSet/>
      <dgm:spPr/>
      <dgm:t>
        <a:bodyPr/>
        <a:lstStyle/>
        <a:p>
          <a:endParaRPr lang="ru-RU"/>
        </a:p>
      </dgm:t>
    </dgm:pt>
    <dgm:pt modelId="{C946C399-13CF-4F42-8CCD-E9454AF5589C}">
      <dgm:prSet custT="1"/>
      <dgm:spPr/>
      <dgm:t>
        <a:bodyPr/>
        <a:lstStyle/>
        <a:p>
          <a:r>
            <a:rPr lang="kk-KZ" sz="2000" b="1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Кадрлық әлеуетті, инновациялық қызметті дамытудың тиімділігі</a:t>
          </a:r>
          <a:r>
            <a:rPr lang="kk-KZ" sz="2000" b="1" i="1" dirty="0"/>
            <a:t/>
          </a:r>
          <a:br>
            <a:rPr lang="kk-KZ" sz="2000" b="1" i="1" dirty="0"/>
          </a:br>
          <a:endParaRPr lang="ru-RU" sz="2000" dirty="0"/>
        </a:p>
      </dgm:t>
    </dgm:pt>
    <dgm:pt modelId="{04363EAF-26DD-483E-AEBA-417C105BD2F0}" type="sibTrans" cxnId="{0C4001F3-CC16-4540-B8DF-2935826992ED}">
      <dgm:prSet/>
      <dgm:spPr/>
      <dgm:t>
        <a:bodyPr/>
        <a:lstStyle/>
        <a:p>
          <a:endParaRPr lang="ru-RU"/>
        </a:p>
      </dgm:t>
    </dgm:pt>
    <dgm:pt modelId="{BF545C9F-6CD2-40C5-A8F4-45A8294EDACF}" type="parTrans" cxnId="{0C4001F3-CC16-4540-B8DF-2935826992ED}">
      <dgm:prSet/>
      <dgm:spPr/>
      <dgm:t>
        <a:bodyPr/>
        <a:lstStyle/>
        <a:p>
          <a:endParaRPr lang="ru-RU"/>
        </a:p>
      </dgm:t>
    </dgm:pt>
    <dgm:pt modelId="{63A53EB2-5FDC-44DC-8BAB-90BBEEA2A528}">
      <dgm:prSet phldrT="[Текст]" custT="1"/>
      <dgm:spPr/>
      <dgm:t>
        <a:bodyPr/>
        <a:lstStyle/>
        <a:p>
          <a:r>
            <a: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62CEB2C9-B214-4C2D-9677-216E75E68BF8}" type="sibTrans" cxnId="{2BC0DEAC-F6D8-4004-AE04-B9DDD28F9AB9}">
      <dgm:prSet/>
      <dgm:spPr/>
      <dgm:t>
        <a:bodyPr/>
        <a:lstStyle/>
        <a:p>
          <a:endParaRPr lang="ru-RU"/>
        </a:p>
      </dgm:t>
    </dgm:pt>
    <dgm:pt modelId="{585E1EA6-DB67-4507-8821-7350EE9172E9}" type="parTrans" cxnId="{2BC0DEAC-F6D8-4004-AE04-B9DDD28F9AB9}">
      <dgm:prSet/>
      <dgm:spPr/>
      <dgm:t>
        <a:bodyPr/>
        <a:lstStyle/>
        <a:p>
          <a:endParaRPr lang="ru-RU"/>
        </a:p>
      </dgm:t>
    </dgm:pt>
    <dgm:pt modelId="{7F615BE8-41BE-4937-B0A5-FDF8EE0BAAB0}">
      <dgm:prSet phldrT="[Текст]" custT="1"/>
      <dgm:spPr/>
      <dgm:t>
        <a:bodyPr/>
        <a:lstStyle/>
        <a:p>
          <a:pPr marL="22860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b="1" i="0" dirty="0">
            <a:solidFill>
              <a:schemeClr val="tx2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6F0EE9F-36E6-421E-90B4-11EBD1DC9819}" type="sibTrans" cxnId="{FAE138F9-8297-4262-974C-6170EE489E08}">
      <dgm:prSet/>
      <dgm:spPr/>
      <dgm:t>
        <a:bodyPr/>
        <a:lstStyle/>
        <a:p>
          <a:endParaRPr lang="ru-RU"/>
        </a:p>
      </dgm:t>
    </dgm:pt>
    <dgm:pt modelId="{B4A27AF1-646D-4445-96D0-9C8B6818B5A6}" type="parTrans" cxnId="{FAE138F9-8297-4262-974C-6170EE489E08}">
      <dgm:prSet/>
      <dgm:spPr/>
      <dgm:t>
        <a:bodyPr/>
        <a:lstStyle/>
        <a:p>
          <a:endParaRPr lang="ru-RU"/>
        </a:p>
      </dgm:t>
    </dgm:pt>
    <dgm:pt modelId="{1F5FB46E-7C5D-4165-B053-84AEF64587FF}">
      <dgm:prSet phldrT="[Текст]" custT="1"/>
      <dgm:spPr/>
      <dgm:t>
        <a:bodyPr/>
        <a:lstStyle/>
        <a:p>
          <a:pPr marL="22860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b="1" i="0" dirty="0">
            <a:solidFill>
              <a:schemeClr val="tx2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377BBAA-D27D-41F0-BBD7-801501AD2DC7}" type="sibTrans" cxnId="{191C47BA-E0C7-4A07-8D7F-897B716B7719}">
      <dgm:prSet/>
      <dgm:spPr/>
      <dgm:t>
        <a:bodyPr/>
        <a:lstStyle/>
        <a:p>
          <a:endParaRPr lang="ru-RU"/>
        </a:p>
      </dgm:t>
    </dgm:pt>
    <dgm:pt modelId="{7E1891EC-F182-4106-B89C-835753BF5EEF}" type="parTrans" cxnId="{191C47BA-E0C7-4A07-8D7F-897B716B7719}">
      <dgm:prSet/>
      <dgm:spPr/>
      <dgm:t>
        <a:bodyPr/>
        <a:lstStyle/>
        <a:p>
          <a:endParaRPr lang="ru-RU"/>
        </a:p>
      </dgm:t>
    </dgm:pt>
    <dgm:pt modelId="{C787FA4F-BE65-4F49-AF58-8FA80679886C}" type="pres">
      <dgm:prSet presAssocID="{25F32F79-2FD6-48DE-AC3C-1CDF1BD8E9C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E486F0-B4BE-49FB-8413-A1CF03E38322}" type="pres">
      <dgm:prSet presAssocID="{AB1789BE-CA96-4541-A9DD-7B7D44FCACBC}" presName="composite" presStyleCnt="0"/>
      <dgm:spPr/>
    </dgm:pt>
    <dgm:pt modelId="{FE03990A-125A-4E14-9F1B-4DE906B4612B}" type="pres">
      <dgm:prSet presAssocID="{AB1789BE-CA96-4541-A9DD-7B7D44FCACBC}" presName="parentText" presStyleLbl="alignNode1" presStyleIdx="0" presStyleCnt="4" custLinFactNeighborX="0" custLinFactNeighborY="-247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42270-3C43-403A-9688-AE7DEBA33677}" type="pres">
      <dgm:prSet presAssocID="{AB1789BE-CA96-4541-A9DD-7B7D44FCACBC}" presName="descendantText" presStyleLbl="alignAcc1" presStyleIdx="0" presStyleCnt="4" custScaleX="73626" custScaleY="100000" custLinFactNeighborX="1348" custLinFactNeighborY="-162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2AF428-41DB-465E-A8E6-7848742C5869}" type="pres">
      <dgm:prSet presAssocID="{C28DFCB3-156A-441A-8F9A-D2E2A107CE2A}" presName="sp" presStyleCnt="0"/>
      <dgm:spPr/>
    </dgm:pt>
    <dgm:pt modelId="{D2263835-E856-4962-90F5-4099414E9116}" type="pres">
      <dgm:prSet presAssocID="{BCAE37A8-04AE-4F7B-A9C3-1F53CA8B31B2}" presName="composite" presStyleCnt="0"/>
      <dgm:spPr/>
    </dgm:pt>
    <dgm:pt modelId="{6B5C0BD8-38DE-48CE-9752-0444F505867E}" type="pres">
      <dgm:prSet presAssocID="{BCAE37A8-04AE-4F7B-A9C3-1F53CA8B31B2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4E4C95-6A71-40FD-80F6-59BFE51906CA}" type="pres">
      <dgm:prSet presAssocID="{BCAE37A8-04AE-4F7B-A9C3-1F53CA8B31B2}" presName="descendantText" presStyleLbl="alignAcc1" presStyleIdx="1" presStyleCnt="4" custScaleX="94364" custScaleY="102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E2801-AFD8-4678-A176-F8CFE80CE257}" type="pres">
      <dgm:prSet presAssocID="{C148E28A-E7F1-4971-AE92-D11734CA8849}" presName="sp" presStyleCnt="0"/>
      <dgm:spPr/>
    </dgm:pt>
    <dgm:pt modelId="{D69DA105-BF5E-4211-9070-E5A0992F9979}" type="pres">
      <dgm:prSet presAssocID="{63A53EB2-5FDC-44DC-8BAB-90BBEEA2A528}" presName="composite" presStyleCnt="0"/>
      <dgm:spPr/>
    </dgm:pt>
    <dgm:pt modelId="{1BAD48EB-33E2-4F59-BF24-1CA681F33E09}" type="pres">
      <dgm:prSet presAssocID="{63A53EB2-5FDC-44DC-8BAB-90BBEEA2A528}" presName="parentText" presStyleLbl="alignNode1" presStyleIdx="2" presStyleCnt="4" custLinFactNeighborX="0" custLinFactNeighborY="-136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5171F3-D64B-4AEA-92AA-03CBF3B5A650}" type="pres">
      <dgm:prSet presAssocID="{63A53EB2-5FDC-44DC-8BAB-90BBEEA2A528}" presName="descendantText" presStyleLbl="alignAcc1" presStyleIdx="2" presStyleCnt="4" custScaleX="95266" custLinFactNeighborX="3312" custLinFactNeighborY="8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90509-2BF7-4B17-8463-33CF9DC69DBF}" type="pres">
      <dgm:prSet presAssocID="{62CEB2C9-B214-4C2D-9677-216E75E68BF8}" presName="sp" presStyleCnt="0"/>
      <dgm:spPr/>
    </dgm:pt>
    <dgm:pt modelId="{05F979FB-F5BD-4162-B817-8D28C87B49F8}" type="pres">
      <dgm:prSet presAssocID="{347C0DCA-A21C-43D2-919E-54659AA3162C}" presName="composite" presStyleCnt="0"/>
      <dgm:spPr/>
    </dgm:pt>
    <dgm:pt modelId="{FCF1C818-0A77-41DA-9199-BD50F73DC30F}" type="pres">
      <dgm:prSet presAssocID="{347C0DCA-A21C-43D2-919E-54659AA3162C}" presName="parentText" presStyleLbl="alignNode1" presStyleIdx="3" presStyleCnt="4" custLinFactNeighborX="0" custLinFactNeighborY="-141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5E2675-355C-42C3-8BD2-EEC6E28D510A}" type="pres">
      <dgm:prSet presAssocID="{347C0DCA-A21C-43D2-919E-54659AA3162C}" presName="descendantText" presStyleLbl="alignAcc1" presStyleIdx="3" presStyleCnt="4" custScaleX="94867" custScaleY="102930" custLinFactNeighborX="1987" custLinFactNeighborY="24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19A954-29F4-400A-9A3C-D5063156CFED}" srcId="{347C0DCA-A21C-43D2-919E-54659AA3162C}" destId="{FE6CC418-01E2-4AE8-B5FD-F8B74C3E7392}" srcOrd="1" destOrd="0" parTransId="{14DA17C4-AAC3-43FF-AA15-BF4F8ACA811B}" sibTransId="{0D08090B-29A0-47B0-9F3C-CE6AD1CB5052}"/>
    <dgm:cxn modelId="{41B8B0C7-1843-4DB9-A332-1B085A5F5C71}" srcId="{25F32F79-2FD6-48DE-AC3C-1CDF1BD8E9C4}" destId="{BCAE37A8-04AE-4F7B-A9C3-1F53CA8B31B2}" srcOrd="1" destOrd="0" parTransId="{F9FC752B-182D-4322-A84E-5CE06AA13EF5}" sibTransId="{C148E28A-E7F1-4971-AE92-D11734CA8849}"/>
    <dgm:cxn modelId="{9638C100-B186-4639-97EF-8E0EA1AAB7F0}" srcId="{BCAE37A8-04AE-4F7B-A9C3-1F53CA8B31B2}" destId="{9F4A5D61-5093-4D69-894B-EF5B7B20CFD3}" srcOrd="0" destOrd="0" parTransId="{EEEBECD0-FAFE-4BE4-9A28-39468FAFB689}" sibTransId="{641D5763-3ABC-4E45-93FD-77D10FBB309C}"/>
    <dgm:cxn modelId="{9C2CE260-001C-4EA9-B077-1E76CD9A8434}" type="presOf" srcId="{FE6CC418-01E2-4AE8-B5FD-F8B74C3E7392}" destId="{685E2675-355C-42C3-8BD2-EEC6E28D510A}" srcOrd="0" destOrd="1" presId="urn:microsoft.com/office/officeart/2005/8/layout/chevron2"/>
    <dgm:cxn modelId="{0E0A5632-46C0-489A-9446-B11E7B66EA6E}" type="presOf" srcId="{A6640AA7-5DF6-4913-927D-7FF95FEF8D7A}" destId="{A24E4C95-6A71-40FD-80F6-59BFE51906CA}" srcOrd="0" destOrd="5" presId="urn:microsoft.com/office/officeart/2005/8/layout/chevron2"/>
    <dgm:cxn modelId="{7CE6BC96-FD75-45AC-BF2D-AFD89B53585F}" type="presOf" srcId="{99B269C3-1933-47D4-BFF6-202241BFD790}" destId="{685E2675-355C-42C3-8BD2-EEC6E28D510A}" srcOrd="0" destOrd="0" presId="urn:microsoft.com/office/officeart/2005/8/layout/chevron2"/>
    <dgm:cxn modelId="{DE050EE2-C19D-4B3F-BE0B-F1DBF53C1732}" srcId="{BCAE37A8-04AE-4F7B-A9C3-1F53CA8B31B2}" destId="{FD03F0E7-9151-4F92-9D01-38DF68DE98E6}" srcOrd="3" destOrd="0" parTransId="{741ADC94-975F-4C5A-8168-8879813F7934}" sibTransId="{41734C25-C1C3-470F-83E8-C95ADDC126AC}"/>
    <dgm:cxn modelId="{F071CFD7-AEFB-4818-BCE3-BE58E59E5BE6}" type="presOf" srcId="{36A2C15D-D2E1-45EA-9E4E-0DB45601BF2C}" destId="{685E2675-355C-42C3-8BD2-EEC6E28D510A}" srcOrd="0" destOrd="2" presId="urn:microsoft.com/office/officeart/2005/8/layout/chevron2"/>
    <dgm:cxn modelId="{DEF41161-A362-4B3A-AC73-66AB95D4BBF6}" type="presOf" srcId="{F08FC9C1-C66F-4168-948C-C7E18EF613B0}" destId="{7EC42270-3C43-403A-9688-AE7DEBA33677}" srcOrd="0" destOrd="0" presId="urn:microsoft.com/office/officeart/2005/8/layout/chevron2"/>
    <dgm:cxn modelId="{385D96DF-1A28-48F3-B51D-93F14A2F7787}" type="presOf" srcId="{AE53A400-B94C-49C0-9FB5-4A315DEA5871}" destId="{A24E4C95-6A71-40FD-80F6-59BFE51906CA}" srcOrd="0" destOrd="4" presId="urn:microsoft.com/office/officeart/2005/8/layout/chevron2"/>
    <dgm:cxn modelId="{2BC0DEAC-F6D8-4004-AE04-B9DDD28F9AB9}" srcId="{25F32F79-2FD6-48DE-AC3C-1CDF1BD8E9C4}" destId="{63A53EB2-5FDC-44DC-8BAB-90BBEEA2A528}" srcOrd="2" destOrd="0" parTransId="{585E1EA6-DB67-4507-8821-7350EE9172E9}" sibTransId="{62CEB2C9-B214-4C2D-9677-216E75E68BF8}"/>
    <dgm:cxn modelId="{D6E86301-7593-4866-9D30-C22F4EF8AA14}" srcId="{25F32F79-2FD6-48DE-AC3C-1CDF1BD8E9C4}" destId="{347C0DCA-A21C-43D2-919E-54659AA3162C}" srcOrd="3" destOrd="0" parTransId="{029CC26A-2782-4579-A626-1423E2C9E47F}" sibTransId="{C6C932D3-A6B7-4B26-8357-A916D5304F58}"/>
    <dgm:cxn modelId="{C84B53BB-3826-4520-AF2B-5D810206765F}" srcId="{25F32F79-2FD6-48DE-AC3C-1CDF1BD8E9C4}" destId="{AB1789BE-CA96-4541-A9DD-7B7D44FCACBC}" srcOrd="0" destOrd="0" parTransId="{D129B6A8-A849-4CBC-94B1-8B73E74E84E9}" sibTransId="{C28DFCB3-156A-441A-8F9A-D2E2A107CE2A}"/>
    <dgm:cxn modelId="{78DBC141-104B-456F-9655-4EA5313A67DC}" srcId="{347C0DCA-A21C-43D2-919E-54659AA3162C}" destId="{99B269C3-1933-47D4-BFF6-202241BFD790}" srcOrd="0" destOrd="0" parTransId="{A2F6A950-DA42-4715-992A-7E47B17BFA18}" sibTransId="{9C2B5D05-5C03-4C58-8CC5-47FCB433086A}"/>
    <dgm:cxn modelId="{0C4001F3-CC16-4540-B8DF-2935826992ED}" srcId="{63A53EB2-5FDC-44DC-8BAB-90BBEEA2A528}" destId="{C946C399-13CF-4F42-8CCD-E9454AF5589C}" srcOrd="1" destOrd="0" parTransId="{BF545C9F-6CD2-40C5-A8F4-45A8294EDACF}" sibTransId="{04363EAF-26DD-483E-AEBA-417C105BD2F0}"/>
    <dgm:cxn modelId="{E584E0E0-46C2-4C32-9381-71BEAD462270}" type="presOf" srcId="{AB1789BE-CA96-4541-A9DD-7B7D44FCACBC}" destId="{FE03990A-125A-4E14-9F1B-4DE906B4612B}" srcOrd="0" destOrd="0" presId="urn:microsoft.com/office/officeart/2005/8/layout/chevron2"/>
    <dgm:cxn modelId="{A2EC402D-0DC6-4FD3-8AF8-9FC8E0BD1D94}" srcId="{BCAE37A8-04AE-4F7B-A9C3-1F53CA8B31B2}" destId="{AE53A400-B94C-49C0-9FB5-4A315DEA5871}" srcOrd="4" destOrd="0" parTransId="{E8F72189-7B7D-43A5-87D8-ED2EF538674E}" sibTransId="{17ED6E4F-A320-46D7-80D9-6CEC7B16240D}"/>
    <dgm:cxn modelId="{444AB1D3-801E-44AB-820C-0221616BD658}" srcId="{AB1789BE-CA96-4541-A9DD-7B7D44FCACBC}" destId="{F08FC9C1-C66F-4168-948C-C7E18EF613B0}" srcOrd="0" destOrd="0" parTransId="{90D67C9F-A736-4E18-8C60-33535EF68B70}" sibTransId="{69FC9C17-EDAB-45D7-A3BE-FB6BBA70528F}"/>
    <dgm:cxn modelId="{68C19A86-559C-4AF4-B006-72E7F4DB338D}" type="presOf" srcId="{BCAE37A8-04AE-4F7B-A9C3-1F53CA8B31B2}" destId="{6B5C0BD8-38DE-48CE-9752-0444F505867E}" srcOrd="0" destOrd="0" presId="urn:microsoft.com/office/officeart/2005/8/layout/chevron2"/>
    <dgm:cxn modelId="{3F4A1A68-692D-46F2-8897-2DB76EA02B69}" srcId="{63A53EB2-5FDC-44DC-8BAB-90BBEEA2A528}" destId="{E4BA606F-E807-460C-AFBA-10E92B97A1BB}" srcOrd="0" destOrd="0" parTransId="{243259C1-1964-47DF-8974-D79E44A9DF66}" sibTransId="{367E7452-2972-4DF5-BFF9-F67458A4C9CE}"/>
    <dgm:cxn modelId="{5CBD13C1-C183-456C-BBD0-30874A7BFDF8}" type="presOf" srcId="{7F615BE8-41BE-4937-B0A5-FDF8EE0BAAB0}" destId="{A24E4C95-6A71-40FD-80F6-59BFE51906CA}" srcOrd="0" destOrd="2" presId="urn:microsoft.com/office/officeart/2005/8/layout/chevron2"/>
    <dgm:cxn modelId="{6AD414A1-3B8B-4B3E-8527-F19C7D3167AC}" type="presOf" srcId="{25F32F79-2FD6-48DE-AC3C-1CDF1BD8E9C4}" destId="{C787FA4F-BE65-4F49-AF58-8FA80679886C}" srcOrd="0" destOrd="0" presId="urn:microsoft.com/office/officeart/2005/8/layout/chevron2"/>
    <dgm:cxn modelId="{4CF2B25E-E013-41E6-9A19-7F89CDFB3B51}" srcId="{347C0DCA-A21C-43D2-919E-54659AA3162C}" destId="{36A2C15D-D2E1-45EA-9E4E-0DB45601BF2C}" srcOrd="2" destOrd="0" parTransId="{3AD4B130-8D26-41CC-8ABB-50F4BB072883}" sibTransId="{91B3E0B1-8C25-47D0-980A-C598DD0397E8}"/>
    <dgm:cxn modelId="{9723AA0E-ADF1-445D-8BD1-F968F2299C94}" type="presOf" srcId="{C946C399-13CF-4F42-8CCD-E9454AF5589C}" destId="{115171F3-D64B-4AEA-92AA-03CBF3B5A650}" srcOrd="0" destOrd="1" presId="urn:microsoft.com/office/officeart/2005/8/layout/chevron2"/>
    <dgm:cxn modelId="{72B73AA5-E048-4481-A08D-A5A805CA84D3}" srcId="{BCAE37A8-04AE-4F7B-A9C3-1F53CA8B31B2}" destId="{BBDBE86A-7909-4BB5-9FE1-8635F2E01913}" srcOrd="6" destOrd="0" parTransId="{97F52992-F7C1-4E65-BF39-9A0F17B146BA}" sibTransId="{2A124364-AB82-4436-8E69-25984A2BA540}"/>
    <dgm:cxn modelId="{DD5E54E7-F89C-4F0E-A88E-7772BCA9AE68}" srcId="{BCAE37A8-04AE-4F7B-A9C3-1F53CA8B31B2}" destId="{A6640AA7-5DF6-4913-927D-7FF95FEF8D7A}" srcOrd="5" destOrd="0" parTransId="{A390F2B4-D020-45D3-8AB2-330ACE552A58}" sibTransId="{2CDEE5F0-CB12-4BCC-B2DC-793C9F6B322B}"/>
    <dgm:cxn modelId="{EBD8D441-CD32-4BB4-8074-34E5E727D3F5}" type="presOf" srcId="{BBDBE86A-7909-4BB5-9FE1-8635F2E01913}" destId="{A24E4C95-6A71-40FD-80F6-59BFE51906CA}" srcOrd="0" destOrd="6" presId="urn:microsoft.com/office/officeart/2005/8/layout/chevron2"/>
    <dgm:cxn modelId="{D9B6D625-DF9A-4EB6-89E2-F721DF6309E3}" type="presOf" srcId="{E4BA606F-E807-460C-AFBA-10E92B97A1BB}" destId="{115171F3-D64B-4AEA-92AA-03CBF3B5A650}" srcOrd="0" destOrd="0" presId="urn:microsoft.com/office/officeart/2005/8/layout/chevron2"/>
    <dgm:cxn modelId="{234ADD93-892F-4A9A-8BCD-07D7BD5AE337}" type="presOf" srcId="{347C0DCA-A21C-43D2-919E-54659AA3162C}" destId="{FCF1C818-0A77-41DA-9199-BD50F73DC30F}" srcOrd="0" destOrd="0" presId="urn:microsoft.com/office/officeart/2005/8/layout/chevron2"/>
    <dgm:cxn modelId="{F32D7BAE-92C0-42C9-81BF-7F5B0FE9C3FF}" type="presOf" srcId="{63A53EB2-5FDC-44DC-8BAB-90BBEEA2A528}" destId="{1BAD48EB-33E2-4F59-BF24-1CA681F33E09}" srcOrd="0" destOrd="0" presId="urn:microsoft.com/office/officeart/2005/8/layout/chevron2"/>
    <dgm:cxn modelId="{191C47BA-E0C7-4A07-8D7F-897B716B7719}" srcId="{BCAE37A8-04AE-4F7B-A9C3-1F53CA8B31B2}" destId="{1F5FB46E-7C5D-4165-B053-84AEF64587FF}" srcOrd="1" destOrd="0" parTransId="{7E1891EC-F182-4106-B89C-835753BF5EEF}" sibTransId="{5377BBAA-D27D-41F0-BBD7-801501AD2DC7}"/>
    <dgm:cxn modelId="{FAE138F9-8297-4262-974C-6170EE489E08}" srcId="{BCAE37A8-04AE-4F7B-A9C3-1F53CA8B31B2}" destId="{7F615BE8-41BE-4937-B0A5-FDF8EE0BAAB0}" srcOrd="2" destOrd="0" parTransId="{B4A27AF1-646D-4445-96D0-9C8B6818B5A6}" sibTransId="{E6F0EE9F-36E6-421E-90B4-11EBD1DC9819}"/>
    <dgm:cxn modelId="{2BC00928-2B7F-40B1-9157-4D4ECA41DA3D}" type="presOf" srcId="{FD03F0E7-9151-4F92-9D01-38DF68DE98E6}" destId="{A24E4C95-6A71-40FD-80F6-59BFE51906CA}" srcOrd="0" destOrd="3" presId="urn:microsoft.com/office/officeart/2005/8/layout/chevron2"/>
    <dgm:cxn modelId="{9476C63D-BC11-408C-94CB-6CCC7E90DB8B}" type="presOf" srcId="{9F4A5D61-5093-4D69-894B-EF5B7B20CFD3}" destId="{A24E4C95-6A71-40FD-80F6-59BFE51906CA}" srcOrd="0" destOrd="0" presId="urn:microsoft.com/office/officeart/2005/8/layout/chevron2"/>
    <dgm:cxn modelId="{7E1253B5-95D4-45DC-9736-5AAE7B095F33}" type="presOf" srcId="{1F5FB46E-7C5D-4165-B053-84AEF64587FF}" destId="{A24E4C95-6A71-40FD-80F6-59BFE51906CA}" srcOrd="0" destOrd="1" presId="urn:microsoft.com/office/officeart/2005/8/layout/chevron2"/>
    <dgm:cxn modelId="{634953DD-E3E2-4016-908C-3D30FAB0B900}" type="presParOf" srcId="{C787FA4F-BE65-4F49-AF58-8FA80679886C}" destId="{06E486F0-B4BE-49FB-8413-A1CF03E38322}" srcOrd="0" destOrd="0" presId="urn:microsoft.com/office/officeart/2005/8/layout/chevron2"/>
    <dgm:cxn modelId="{89684284-0737-4ABD-A686-30C836673AC6}" type="presParOf" srcId="{06E486F0-B4BE-49FB-8413-A1CF03E38322}" destId="{FE03990A-125A-4E14-9F1B-4DE906B4612B}" srcOrd="0" destOrd="0" presId="urn:microsoft.com/office/officeart/2005/8/layout/chevron2"/>
    <dgm:cxn modelId="{37853379-5678-475E-A205-D94F0EA86C96}" type="presParOf" srcId="{06E486F0-B4BE-49FB-8413-A1CF03E38322}" destId="{7EC42270-3C43-403A-9688-AE7DEBA33677}" srcOrd="1" destOrd="0" presId="urn:microsoft.com/office/officeart/2005/8/layout/chevron2"/>
    <dgm:cxn modelId="{0ED447C2-ED0D-426B-9149-B8CD4588DBA5}" type="presParOf" srcId="{C787FA4F-BE65-4F49-AF58-8FA80679886C}" destId="{982AF428-41DB-465E-A8E6-7848742C5869}" srcOrd="1" destOrd="0" presId="urn:microsoft.com/office/officeart/2005/8/layout/chevron2"/>
    <dgm:cxn modelId="{6D4E2B85-7EB9-4ABB-8B96-DC5522ED1F33}" type="presParOf" srcId="{C787FA4F-BE65-4F49-AF58-8FA80679886C}" destId="{D2263835-E856-4962-90F5-4099414E9116}" srcOrd="2" destOrd="0" presId="urn:microsoft.com/office/officeart/2005/8/layout/chevron2"/>
    <dgm:cxn modelId="{B47DF0C3-13BA-4238-8FE0-9F3EBA2FCB19}" type="presParOf" srcId="{D2263835-E856-4962-90F5-4099414E9116}" destId="{6B5C0BD8-38DE-48CE-9752-0444F505867E}" srcOrd="0" destOrd="0" presId="urn:microsoft.com/office/officeart/2005/8/layout/chevron2"/>
    <dgm:cxn modelId="{A68C0EC8-3C93-4F90-BC26-71BE2EA42E7B}" type="presParOf" srcId="{D2263835-E856-4962-90F5-4099414E9116}" destId="{A24E4C95-6A71-40FD-80F6-59BFE51906CA}" srcOrd="1" destOrd="0" presId="urn:microsoft.com/office/officeart/2005/8/layout/chevron2"/>
    <dgm:cxn modelId="{B069723F-A010-4A33-B6BB-C25EF4F03EF3}" type="presParOf" srcId="{C787FA4F-BE65-4F49-AF58-8FA80679886C}" destId="{F66E2801-AFD8-4678-A176-F8CFE80CE257}" srcOrd="3" destOrd="0" presId="urn:microsoft.com/office/officeart/2005/8/layout/chevron2"/>
    <dgm:cxn modelId="{70CC7DCB-8864-4D5B-A101-F92217E8E1D8}" type="presParOf" srcId="{C787FA4F-BE65-4F49-AF58-8FA80679886C}" destId="{D69DA105-BF5E-4211-9070-E5A0992F9979}" srcOrd="4" destOrd="0" presId="urn:microsoft.com/office/officeart/2005/8/layout/chevron2"/>
    <dgm:cxn modelId="{51E5A779-CBA5-419F-99D7-EB5A9071E02F}" type="presParOf" srcId="{D69DA105-BF5E-4211-9070-E5A0992F9979}" destId="{1BAD48EB-33E2-4F59-BF24-1CA681F33E09}" srcOrd="0" destOrd="0" presId="urn:microsoft.com/office/officeart/2005/8/layout/chevron2"/>
    <dgm:cxn modelId="{B05D6EA5-B2E3-45DE-80D1-AA282E9CA6E2}" type="presParOf" srcId="{D69DA105-BF5E-4211-9070-E5A0992F9979}" destId="{115171F3-D64B-4AEA-92AA-03CBF3B5A650}" srcOrd="1" destOrd="0" presId="urn:microsoft.com/office/officeart/2005/8/layout/chevron2"/>
    <dgm:cxn modelId="{558A01A2-BA80-4956-9E68-FDFD68E5261F}" type="presParOf" srcId="{C787FA4F-BE65-4F49-AF58-8FA80679886C}" destId="{96F90509-2BF7-4B17-8463-33CF9DC69DBF}" srcOrd="5" destOrd="0" presId="urn:microsoft.com/office/officeart/2005/8/layout/chevron2"/>
    <dgm:cxn modelId="{F9F86B3C-A65E-48C1-8EB4-D41543F74AD1}" type="presParOf" srcId="{C787FA4F-BE65-4F49-AF58-8FA80679886C}" destId="{05F979FB-F5BD-4162-B817-8D28C87B49F8}" srcOrd="6" destOrd="0" presId="urn:microsoft.com/office/officeart/2005/8/layout/chevron2"/>
    <dgm:cxn modelId="{0FC13112-CA00-4587-A082-4AB1F43DDEB9}" type="presParOf" srcId="{05F979FB-F5BD-4162-B817-8D28C87B49F8}" destId="{FCF1C818-0A77-41DA-9199-BD50F73DC30F}" srcOrd="0" destOrd="0" presId="urn:microsoft.com/office/officeart/2005/8/layout/chevron2"/>
    <dgm:cxn modelId="{E5EDDD05-EF92-4F44-ADC3-7382583628C7}" type="presParOf" srcId="{05F979FB-F5BD-4162-B817-8D28C87B49F8}" destId="{685E2675-355C-42C3-8BD2-EEC6E28D510A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3990A-125A-4E14-9F1B-4DE906B4612B}">
      <dsp:nvSpPr>
        <dsp:cNvPr id="0" name=""/>
        <dsp:cNvSpPr/>
      </dsp:nvSpPr>
      <dsp:spPr>
        <a:xfrm rot="5400000">
          <a:off x="-107480" y="180155"/>
          <a:ext cx="1201034" cy="8407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FFFF00"/>
              </a:solidFill>
            </a:rPr>
            <a:t>1</a:t>
          </a:r>
        </a:p>
      </dsp:txBody>
      <dsp:txXfrm rot="-5400000">
        <a:off x="72676" y="420362"/>
        <a:ext cx="840723" cy="360311"/>
      </dsp:txXfrm>
    </dsp:sp>
    <dsp:sp modelId="{7EC42270-3C43-403A-9688-AE7DEBA33677}">
      <dsp:nvSpPr>
        <dsp:cNvPr id="0" name=""/>
        <dsp:cNvSpPr/>
      </dsp:nvSpPr>
      <dsp:spPr>
        <a:xfrm rot="5400000">
          <a:off x="3162401" y="-1501889"/>
          <a:ext cx="780672" cy="37844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k-KZ" sz="2400" b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Жалпы мәліметтер</a:t>
          </a:r>
          <a:endParaRPr lang="ru-RU" sz="2400" b="1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660512" y="38109"/>
        <a:ext cx="3746342" cy="704454"/>
      </dsp:txXfrm>
    </dsp:sp>
    <dsp:sp modelId="{6B5C0BD8-38DE-48CE-9752-0444F505867E}">
      <dsp:nvSpPr>
        <dsp:cNvPr id="0" name=""/>
        <dsp:cNvSpPr/>
      </dsp:nvSpPr>
      <dsp:spPr>
        <a:xfrm rot="5400000">
          <a:off x="-107480" y="1250257"/>
          <a:ext cx="1201034" cy="8407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000" b="1" i="0" kern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rPr>
            <a:t>2</a:t>
          </a:r>
        </a:p>
      </dsp:txBody>
      <dsp:txXfrm rot="-5400000">
        <a:off x="72676" y="1490464"/>
        <a:ext cx="840723" cy="360311"/>
      </dsp:txXfrm>
    </dsp:sp>
    <dsp:sp modelId="{A24E4C95-6A71-40FD-80F6-59BFE51906CA}">
      <dsp:nvSpPr>
        <dsp:cNvPr id="0" name=""/>
        <dsp:cNvSpPr/>
      </dsp:nvSpPr>
      <dsp:spPr>
        <a:xfrm rot="5400000">
          <a:off x="3582654" y="-1436840"/>
          <a:ext cx="802132" cy="579455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22860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b="1" i="0" kern="1200" dirty="0">
            <a:solidFill>
              <a:schemeClr val="tx2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b="1" i="0" kern="1200" dirty="0">
            <a:solidFill>
              <a:schemeClr val="tx2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b="1" i="0" kern="1200" dirty="0">
            <a:solidFill>
              <a:schemeClr val="tx2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b="1" i="0" kern="1200" dirty="0">
            <a:solidFill>
              <a:schemeClr val="tx2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kk-KZ" sz="1800" b="1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Сапалы білім беруге қолжетімділікті қамтамасыз ету тиімділігі</a:t>
          </a:r>
          <a:br>
            <a:rPr lang="kk-KZ" sz="1800" b="1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800" b="1" i="0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ru-RU" sz="1600" b="1" i="0" kern="1200" dirty="0">
            <a:solidFill>
              <a:schemeClr val="tx2">
                <a:lumMod val="60000"/>
                <a:lumOff val="4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b="1" i="0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86442" y="1098529"/>
        <a:ext cx="5755400" cy="723818"/>
      </dsp:txXfrm>
    </dsp:sp>
    <dsp:sp modelId="{1BAD48EB-33E2-4F59-BF24-1CA681F33E09}">
      <dsp:nvSpPr>
        <dsp:cNvPr id="0" name=""/>
        <dsp:cNvSpPr/>
      </dsp:nvSpPr>
      <dsp:spPr>
        <a:xfrm rot="5400000">
          <a:off x="-107480" y="2140754"/>
          <a:ext cx="1201034" cy="8407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72676" y="2380961"/>
        <a:ext cx="840723" cy="360311"/>
      </dsp:txXfrm>
    </dsp:sp>
    <dsp:sp modelId="{115171F3-D64B-4AEA-92AA-03CBF3B5A650}">
      <dsp:nvSpPr>
        <dsp:cNvPr id="0" name=""/>
        <dsp:cNvSpPr/>
      </dsp:nvSpPr>
      <dsp:spPr>
        <a:xfrm rot="5400000">
          <a:off x="3666058" y="-402884"/>
          <a:ext cx="780672" cy="58499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k-KZ" sz="1800" b="1" i="0" kern="1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Кадрлық </a:t>
          </a:r>
          <a:r>
            <a:rPr lang="kk-KZ" sz="1800" b="1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әлеуетті, инновациялық қызметті дамытудың тиімділігі</a:t>
          </a:r>
          <a:br>
            <a:rPr lang="kk-KZ" sz="2000" b="1" i="1" kern="1200" dirty="0"/>
          </a:br>
          <a:endParaRPr lang="ru-RU" sz="2000" kern="1200" dirty="0"/>
        </a:p>
      </dsp:txBody>
      <dsp:txXfrm rot="-5400000">
        <a:off x="1131422" y="2169861"/>
        <a:ext cx="5811837" cy="704454"/>
      </dsp:txXfrm>
    </dsp:sp>
    <dsp:sp modelId="{FCF1C818-0A77-41DA-9199-BD50F73DC30F}">
      <dsp:nvSpPr>
        <dsp:cNvPr id="0" name=""/>
        <dsp:cNvSpPr/>
      </dsp:nvSpPr>
      <dsp:spPr>
        <a:xfrm rot="5400000">
          <a:off x="-107480" y="3201308"/>
          <a:ext cx="1201034" cy="8407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FFFF00"/>
              </a:solidFill>
            </a:rPr>
            <a:t>4</a:t>
          </a:r>
        </a:p>
      </dsp:txBody>
      <dsp:txXfrm rot="-5400000">
        <a:off x="72676" y="3441515"/>
        <a:ext cx="840723" cy="360311"/>
      </dsp:txXfrm>
    </dsp:sp>
    <dsp:sp modelId="{685E2675-355C-42C3-8BD2-EEC6E28D510A}">
      <dsp:nvSpPr>
        <dsp:cNvPr id="0" name=""/>
        <dsp:cNvSpPr/>
      </dsp:nvSpPr>
      <dsp:spPr>
        <a:xfrm rot="5400000">
          <a:off x="3666872" y="687425"/>
          <a:ext cx="803545" cy="58254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800" b="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kk-KZ" sz="2000" b="1" i="0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Материалдық-техникалық қамтамасыз етудің тиімділігі</a:t>
          </a:r>
          <a:br>
            <a:rPr lang="kk-KZ" sz="2000" b="1" i="1" kern="1200" dirty="0">
              <a:solidFill>
                <a:srgbClr val="0070C0"/>
              </a:solidFill>
            </a:rPr>
          </a:br>
          <a:endParaRPr lang="ru-RU" sz="2000" b="0" kern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155923" y="3237600"/>
        <a:ext cx="5786218" cy="725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095CE-3838-45B7-93C5-B3A253275860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9D65E-C9AD-4CF7-BF14-1B7089DA13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400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6D9AB-70E1-4250-8D5E-1440C8C6383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9119" y="685221"/>
            <a:ext cx="5479762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6D9AB-70E1-4250-8D5E-1440C8C6383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6D9AB-70E1-4250-8D5E-1440C8C6383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6D9AB-70E1-4250-8D5E-1440C8C6383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7F37C-DEC1-4ECB-A5DE-0209DE22EC8A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7F37C-DEC1-4ECB-A5DE-0209DE22EC8A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5251483-3E41-459F-AA23-2CD43F858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BCE4B-7A1C-4C8B-BA33-17C10D87C461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7B932E1-421A-4754-8289-AB6118E81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237F675-35D6-43EE-9B32-F9B2E813B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B40B8-1C57-4BB7-A425-AEE3D5E9BD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724576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A865DBE-243F-4E27-A680-AE90488ED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5D6F00F-AC0D-4128-B593-5E57B0A0A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1E96C-1F9B-4A01-861F-A5CEBD79D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BCE4B-7A1C-4C8B-BA33-17C10D87C461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DAE3358-18A6-4943-81E3-94CDE300E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AB16C50-ACC5-48CF-9FED-D7EDF0BBB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B40B8-1C57-4BB7-A425-AEE3D5E9BD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406149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5251483-3E41-459F-AA23-2CD43F858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BCE4B-7A1C-4C8B-BA33-17C10D87C461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7B932E1-421A-4754-8289-AB6118E81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237F675-35D6-43EE-9B32-F9B2E813B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B40B8-1C57-4BB7-A425-AEE3D5E9BD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72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A865DBE-243F-4E27-A680-AE90488ED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5D6F00F-AC0D-4128-B593-5E57B0A0A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C61E96C-1F9B-4A01-861F-A5CEBD79D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BCE4B-7A1C-4C8B-BA33-17C10D87C461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DAE3358-18A6-4943-81E3-94CDE300E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AB16C50-ACC5-48CF-9FED-D7EDF0BBB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B40B8-1C57-4BB7-A425-AEE3D5E9BD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406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892CFF-7B16-4ECD-8EA1-0CB4B2B3B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4"/>
          </a:xfrm>
          <a:prstGeom prst="rect">
            <a:avLst/>
          </a:prstGeom>
        </p:spPr>
        <p:txBody>
          <a:bodyPr vert="horz" lIns="82735" tIns="41367" rIns="82735" bIns="4136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1FE7EF0-ACD4-4681-9839-3CCAFCBD0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9"/>
            <a:ext cx="10515600" cy="4351338"/>
          </a:xfrm>
          <a:prstGeom prst="rect">
            <a:avLst/>
          </a:prstGeom>
        </p:spPr>
        <p:txBody>
          <a:bodyPr vert="horz" lIns="82735" tIns="41367" rIns="82735" bIns="4136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EFBCB55-C8A7-4783-A495-31AD4E9AB1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</p:spPr>
        <p:txBody>
          <a:bodyPr vert="horz" lIns="82735" tIns="41367" rIns="82735" bIns="41367" rtlCol="0" anchor="ctr"/>
          <a:lstStyle>
            <a:lvl1pPr algn="l">
              <a:defRPr sz="10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BCE4B-7A1C-4C8B-BA33-17C10D87C461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8CB8A88-162D-4896-831E-8F620C290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4"/>
            <a:ext cx="4114800" cy="365125"/>
          </a:xfrm>
          <a:prstGeom prst="rect">
            <a:avLst/>
          </a:prstGeom>
        </p:spPr>
        <p:txBody>
          <a:bodyPr vert="horz" lIns="82735" tIns="41367" rIns="82735" bIns="41367" rtlCol="0" anchor="ctr"/>
          <a:lstStyle>
            <a:lvl1pPr algn="ctr">
              <a:defRPr sz="10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AFED867-3AAF-470D-A1FF-8B8D4E020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82735" tIns="41367" rIns="82735" bIns="41367" rtlCol="0" anchor="ctr"/>
          <a:lstStyle>
            <a:lvl1pPr algn="r">
              <a:defRPr sz="10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B40B8-1C57-4BB7-A425-AEE3D5E9BD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150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</p:sldLayoutIdLst>
  <p:transition spd="med">
    <p:split orient="vert"/>
  </p:transition>
  <p:txStyles>
    <p:titleStyle>
      <a:lvl1pPr algn="l" defTabSz="827349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6837" indent="-206837" algn="l" defTabSz="827349" rtl="0" eaLnBrk="1" latinLnBrk="0" hangingPunct="1">
        <a:lnSpc>
          <a:spcPct val="90000"/>
        </a:lnSpc>
        <a:spcBef>
          <a:spcPts val="905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0512" indent="-206837" algn="l" defTabSz="827349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34186" indent="-206837" algn="l" defTabSz="827349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7861" indent="-206837" algn="l" defTabSz="827349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61536" indent="-206837" algn="l" defTabSz="827349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210" indent="-206837" algn="l" defTabSz="827349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88885" indent="-206837" algn="l" defTabSz="827349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02559" indent="-206837" algn="l" defTabSz="827349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16234" indent="-206837" algn="l" defTabSz="827349" rtl="0" eaLnBrk="1" latinLnBrk="0" hangingPunct="1">
        <a:lnSpc>
          <a:spcPct val="90000"/>
        </a:lnSpc>
        <a:spcBef>
          <a:spcPts val="452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73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3675" algn="l" defTabSz="8273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7349" algn="l" defTabSz="8273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1024" algn="l" defTabSz="8273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4698" algn="l" defTabSz="8273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8373" algn="l" defTabSz="8273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2047" algn="l" defTabSz="8273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5722" algn="l" defTabSz="8273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09396" algn="l" defTabSz="8273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892CFF-7B16-4ECD-8EA1-0CB4B2B3B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1FE7EF0-ACD4-4681-9839-3CCAFCBD0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EFBCB55-C8A7-4783-A495-31AD4E9AB1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BCE4B-7A1C-4C8B-BA33-17C10D87C461}" type="datetimeFigureOut">
              <a:rPr lang="ru-RU" smtClean="0"/>
              <a:pPr/>
              <a:t>28.03.2024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8CB8A88-162D-4896-831E-8F620C290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2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AFED867-3AAF-470D-A1FF-8B8D4E020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B40B8-1C57-4BB7-A425-AEE3D5E9BD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150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.xml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6.wdp"/><Relationship Id="rId13" Type="http://schemas.openxmlformats.org/officeDocument/2006/relationships/image" Target="../media/image58.jpeg"/><Relationship Id="rId18" Type="http://schemas.microsoft.com/office/2007/relationships/hdphoto" Target="../media/hdphoto61.wdp"/><Relationship Id="rId3" Type="http://schemas.openxmlformats.org/officeDocument/2006/relationships/image" Target="../media/image1.png"/><Relationship Id="rId7" Type="http://schemas.openxmlformats.org/officeDocument/2006/relationships/image" Target="../media/image55.jpeg"/><Relationship Id="rId12" Type="http://schemas.microsoft.com/office/2007/relationships/hdphoto" Target="../media/hdphoto58.wdp"/><Relationship Id="rId17" Type="http://schemas.openxmlformats.org/officeDocument/2006/relationships/image" Target="../media/image60.jpeg"/><Relationship Id="rId2" Type="http://schemas.openxmlformats.org/officeDocument/2006/relationships/image" Target="../media/image52.jpeg"/><Relationship Id="rId16" Type="http://schemas.microsoft.com/office/2007/relationships/hdphoto" Target="../media/hdphoto60.wdp"/><Relationship Id="rId20" Type="http://schemas.microsoft.com/office/2007/relationships/hdphoto" Target="../media/hdphoto6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55.wdp"/><Relationship Id="rId11" Type="http://schemas.openxmlformats.org/officeDocument/2006/relationships/image" Target="../media/image57.jpeg"/><Relationship Id="rId5" Type="http://schemas.openxmlformats.org/officeDocument/2006/relationships/image" Target="../media/image54.jpeg"/><Relationship Id="rId15" Type="http://schemas.openxmlformats.org/officeDocument/2006/relationships/image" Target="../media/image59.jpeg"/><Relationship Id="rId10" Type="http://schemas.microsoft.com/office/2007/relationships/hdphoto" Target="../media/hdphoto57.wdp"/><Relationship Id="rId19" Type="http://schemas.openxmlformats.org/officeDocument/2006/relationships/image" Target="../media/image61.png"/><Relationship Id="rId4" Type="http://schemas.openxmlformats.org/officeDocument/2006/relationships/image" Target="../media/image53.png"/><Relationship Id="rId9" Type="http://schemas.openxmlformats.org/officeDocument/2006/relationships/image" Target="../media/image56.jpeg"/><Relationship Id="rId14" Type="http://schemas.microsoft.com/office/2007/relationships/hdphoto" Target="../media/hdphoto5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microsoft.com/office/2007/relationships/hdphoto" Target="../media/hdphoto32.wdp"/><Relationship Id="rId3" Type="http://schemas.openxmlformats.org/officeDocument/2006/relationships/image" Target="../media/image42.png"/><Relationship Id="rId7" Type="http://schemas.microsoft.com/office/2007/relationships/hdphoto" Target="../media/hdphoto29.wdp"/><Relationship Id="rId12" Type="http://schemas.openxmlformats.org/officeDocument/2006/relationships/image" Target="../media/image65.jpeg"/><Relationship Id="rId17" Type="http://schemas.microsoft.com/office/2007/relationships/hdphoto" Target="../media/hdphoto34.wdp"/><Relationship Id="rId2" Type="http://schemas.openxmlformats.org/officeDocument/2006/relationships/image" Target="../media/image1.png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microsoft.com/office/2007/relationships/hdphoto" Target="../media/hdphoto31.wdp"/><Relationship Id="rId5" Type="http://schemas.microsoft.com/office/2007/relationships/hdphoto" Target="../media/hdphoto1.wdp"/><Relationship Id="rId15" Type="http://schemas.microsoft.com/office/2007/relationships/hdphoto" Target="../media/hdphoto33.wdp"/><Relationship Id="rId10" Type="http://schemas.openxmlformats.org/officeDocument/2006/relationships/image" Target="../media/image64.png"/><Relationship Id="rId4" Type="http://schemas.openxmlformats.org/officeDocument/2006/relationships/image" Target="../media/image4.png"/><Relationship Id="rId9" Type="http://schemas.microsoft.com/office/2007/relationships/hdphoto" Target="../media/hdphoto30.wdp"/><Relationship Id="rId1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8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5" Type="http://schemas.openxmlformats.org/officeDocument/2006/relationships/image" Target="../media/image69.jpeg"/><Relationship Id="rId4" Type="http://schemas.openxmlformats.org/officeDocument/2006/relationships/image" Target="../media/image42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13" Type="http://schemas.openxmlformats.org/officeDocument/2006/relationships/image" Target="../media/image76.png"/><Relationship Id="rId3" Type="http://schemas.openxmlformats.org/officeDocument/2006/relationships/image" Target="../media/image68.png"/><Relationship Id="rId7" Type="http://schemas.openxmlformats.org/officeDocument/2006/relationships/image" Target="../media/image73.jpeg"/><Relationship Id="rId12" Type="http://schemas.microsoft.com/office/2007/relationships/hdphoto" Target="../media/hdphoto3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6.wdp"/><Relationship Id="rId11" Type="http://schemas.openxmlformats.org/officeDocument/2006/relationships/image" Target="../media/image75.png"/><Relationship Id="rId5" Type="http://schemas.openxmlformats.org/officeDocument/2006/relationships/image" Target="../media/image72.jpeg"/><Relationship Id="rId10" Type="http://schemas.microsoft.com/office/2007/relationships/hdphoto" Target="../media/hdphoto38.wdp"/><Relationship Id="rId4" Type="http://schemas.openxmlformats.org/officeDocument/2006/relationships/image" Target="../media/image42.png"/><Relationship Id="rId9" Type="http://schemas.openxmlformats.org/officeDocument/2006/relationships/image" Target="../media/image74.jpeg"/><Relationship Id="rId14" Type="http://schemas.microsoft.com/office/2007/relationships/hdphoto" Target="../media/hdphoto4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14.wdp"/><Relationship Id="rId3" Type="http://schemas.openxmlformats.org/officeDocument/2006/relationships/image" Target="../media/image77.jpeg"/><Relationship Id="rId7" Type="http://schemas.microsoft.com/office/2007/relationships/hdphoto" Target="../media/hdphoto11.wdp"/><Relationship Id="rId12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microsoft.com/office/2007/relationships/hdphoto" Target="../media/hdphoto13.wdp"/><Relationship Id="rId5" Type="http://schemas.openxmlformats.org/officeDocument/2006/relationships/image" Target="../media/image78.jpeg"/><Relationship Id="rId15" Type="http://schemas.microsoft.com/office/2007/relationships/hdphoto" Target="../media/hdphoto15.wdp"/><Relationship Id="rId10" Type="http://schemas.openxmlformats.org/officeDocument/2006/relationships/image" Target="../media/image81.jpeg"/><Relationship Id="rId4" Type="http://schemas.openxmlformats.org/officeDocument/2006/relationships/image" Target="../media/image53.png"/><Relationship Id="rId9" Type="http://schemas.microsoft.com/office/2007/relationships/hdphoto" Target="../media/hdphoto12.wdp"/><Relationship Id="rId1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90.jpeg"/><Relationship Id="rId18" Type="http://schemas.openxmlformats.org/officeDocument/2006/relationships/image" Target="../media/image93.png"/><Relationship Id="rId3" Type="http://schemas.openxmlformats.org/officeDocument/2006/relationships/image" Target="../media/image1.png"/><Relationship Id="rId7" Type="http://schemas.openxmlformats.org/officeDocument/2006/relationships/image" Target="../media/image87.jpeg"/><Relationship Id="rId12" Type="http://schemas.microsoft.com/office/2007/relationships/hdphoto" Target="../media/hdphoto18.wdp"/><Relationship Id="rId17" Type="http://schemas.openxmlformats.org/officeDocument/2006/relationships/image" Target="../media/image92.jpeg"/><Relationship Id="rId2" Type="http://schemas.openxmlformats.org/officeDocument/2006/relationships/image" Target="../media/image84.jpeg"/><Relationship Id="rId16" Type="http://schemas.microsoft.com/office/2007/relationships/hdphoto" Target="../media/hdphoto20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11" Type="http://schemas.openxmlformats.org/officeDocument/2006/relationships/image" Target="../media/image89.jpeg"/><Relationship Id="rId5" Type="http://schemas.openxmlformats.org/officeDocument/2006/relationships/image" Target="../media/image85.jpeg"/><Relationship Id="rId15" Type="http://schemas.openxmlformats.org/officeDocument/2006/relationships/image" Target="../media/image91.jpe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image" Target="../media/image53.png"/><Relationship Id="rId9" Type="http://schemas.openxmlformats.org/officeDocument/2006/relationships/image" Target="../media/image88.jpeg"/><Relationship Id="rId14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microsoft.com/office/2007/relationships/hdphoto" Target="../media/hdphoto25.wdp"/><Relationship Id="rId18" Type="http://schemas.openxmlformats.org/officeDocument/2006/relationships/image" Target="../media/image102.png"/><Relationship Id="rId3" Type="http://schemas.openxmlformats.org/officeDocument/2006/relationships/image" Target="../media/image1.png"/><Relationship Id="rId7" Type="http://schemas.microsoft.com/office/2007/relationships/hdphoto" Target="../media/hdphoto22.wdp"/><Relationship Id="rId12" Type="http://schemas.openxmlformats.org/officeDocument/2006/relationships/image" Target="../media/image99.jpeg"/><Relationship Id="rId17" Type="http://schemas.microsoft.com/office/2007/relationships/hdphoto" Target="../media/hdphoto27.wdp"/><Relationship Id="rId2" Type="http://schemas.openxmlformats.org/officeDocument/2006/relationships/image" Target="../media/image94.jpeg"/><Relationship Id="rId16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eg"/><Relationship Id="rId11" Type="http://schemas.microsoft.com/office/2007/relationships/hdphoto" Target="../media/hdphoto24.wdp"/><Relationship Id="rId5" Type="http://schemas.openxmlformats.org/officeDocument/2006/relationships/image" Target="../media/image95.jpeg"/><Relationship Id="rId15" Type="http://schemas.microsoft.com/office/2007/relationships/hdphoto" Target="../media/hdphoto26.wdp"/><Relationship Id="rId10" Type="http://schemas.openxmlformats.org/officeDocument/2006/relationships/image" Target="../media/image98.jpeg"/><Relationship Id="rId19" Type="http://schemas.microsoft.com/office/2007/relationships/hdphoto" Target="../media/hdphoto1.wdp"/><Relationship Id="rId4" Type="http://schemas.openxmlformats.org/officeDocument/2006/relationships/image" Target="../media/image77.jpeg"/><Relationship Id="rId9" Type="http://schemas.microsoft.com/office/2007/relationships/hdphoto" Target="../media/hdphoto23.wdp"/><Relationship Id="rId14" Type="http://schemas.openxmlformats.org/officeDocument/2006/relationships/image" Target="../media/image100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1.png"/><Relationship Id="rId7" Type="http://schemas.openxmlformats.org/officeDocument/2006/relationships/image" Target="../media/image103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78.jpeg"/><Relationship Id="rId10" Type="http://schemas.microsoft.com/office/2007/relationships/hdphoto" Target="../media/hdphoto1.wdp"/><Relationship Id="rId4" Type="http://schemas.openxmlformats.org/officeDocument/2006/relationships/image" Target="../media/image77.jpeg"/><Relationship Id="rId9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104.jpeg"/><Relationship Id="rId7" Type="http://schemas.openxmlformats.org/officeDocument/2006/relationships/image" Target="../media/image105.jpe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openxmlformats.org/officeDocument/2006/relationships/image" Target="../media/image102.png"/><Relationship Id="rId5" Type="http://schemas.openxmlformats.org/officeDocument/2006/relationships/image" Target="../media/image78.jpeg"/><Relationship Id="rId10" Type="http://schemas.microsoft.com/office/2007/relationships/hdphoto" Target="../media/hdphoto30.wdp"/><Relationship Id="rId4" Type="http://schemas.openxmlformats.org/officeDocument/2006/relationships/image" Target="../media/image1.png"/><Relationship Id="rId9" Type="http://schemas.openxmlformats.org/officeDocument/2006/relationships/image" Target="../media/image106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68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png"/><Relationship Id="rId4" Type="http://schemas.openxmlformats.org/officeDocument/2006/relationships/image" Target="../media/image10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2.png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112.png"/><Relationship Id="rId3" Type="http://schemas.openxmlformats.org/officeDocument/2006/relationships/image" Target="../media/image78.jpeg"/><Relationship Id="rId7" Type="http://schemas.openxmlformats.org/officeDocument/2006/relationships/image" Target="../media/image109.jpeg"/><Relationship Id="rId12" Type="http://schemas.microsoft.com/office/2007/relationships/hdphoto" Target="../media/hdphoto3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111.png"/><Relationship Id="rId5" Type="http://schemas.openxmlformats.org/officeDocument/2006/relationships/image" Target="../media/image102.png"/><Relationship Id="rId10" Type="http://schemas.microsoft.com/office/2007/relationships/hdphoto" Target="../media/hdphoto34.wdp"/><Relationship Id="rId4" Type="http://schemas.openxmlformats.org/officeDocument/2006/relationships/image" Target="../media/image53.png"/><Relationship Id="rId9" Type="http://schemas.openxmlformats.org/officeDocument/2006/relationships/image" Target="../media/image110.png"/><Relationship Id="rId14" Type="http://schemas.microsoft.com/office/2007/relationships/hdphoto" Target="../media/hdphoto3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3.png"/><Relationship Id="rId7" Type="http://schemas.microsoft.com/office/2007/relationships/hdphoto" Target="../media/hdphoto3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5" Type="http://schemas.microsoft.com/office/2007/relationships/hdphoto" Target="../media/hdphoto37.wdp"/><Relationship Id="rId4" Type="http://schemas.openxmlformats.org/officeDocument/2006/relationships/image" Target="../media/image113.jpeg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53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microsoft.com/office/2007/relationships/hdphoto" Target="../media/hdphoto36.wdp"/><Relationship Id="rId4" Type="http://schemas.openxmlformats.org/officeDocument/2006/relationships/image" Target="../media/image112.png"/><Relationship Id="rId9" Type="http://schemas.microsoft.com/office/2007/relationships/hdphoto" Target="../media/hdphoto38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53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microsoft.com/office/2007/relationships/hdphoto" Target="../media/hdphoto36.wdp"/><Relationship Id="rId4" Type="http://schemas.openxmlformats.org/officeDocument/2006/relationships/image" Target="../media/image112.png"/><Relationship Id="rId9" Type="http://schemas.microsoft.com/office/2007/relationships/hdphoto" Target="../media/hdphoto3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2.png"/><Relationship Id="rId4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microsoft.com/office/2007/relationships/hdphoto" Target="../media/hdphoto5.wdp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microsoft.com/office/2007/relationships/hdphoto" Target="../media/hdphoto40.wdp"/><Relationship Id="rId12" Type="http://schemas.microsoft.com/office/2007/relationships/hdphoto" Target="../media/hdphoto4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eg"/><Relationship Id="rId11" Type="http://schemas.openxmlformats.org/officeDocument/2006/relationships/image" Target="../media/image121.jpeg"/><Relationship Id="rId5" Type="http://schemas.openxmlformats.org/officeDocument/2006/relationships/image" Target="../media/image53.png"/><Relationship Id="rId15" Type="http://schemas.microsoft.com/office/2007/relationships/hdphoto" Target="../media/hdphoto1.wdp"/><Relationship Id="rId10" Type="http://schemas.microsoft.com/office/2007/relationships/hdphoto" Target="../media/hdphoto41.wdp"/><Relationship Id="rId4" Type="http://schemas.openxmlformats.org/officeDocument/2006/relationships/image" Target="../media/image1.png"/><Relationship Id="rId9" Type="http://schemas.openxmlformats.org/officeDocument/2006/relationships/image" Target="../media/image120.jpeg"/><Relationship Id="rId1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.png"/><Relationship Id="rId7" Type="http://schemas.microsoft.com/office/2007/relationships/hdphoto" Target="../media/hdphoto43.wdp"/><Relationship Id="rId12" Type="http://schemas.microsoft.com/office/2007/relationships/hdphoto" Target="../media/hdphoto1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jpeg"/><Relationship Id="rId11" Type="http://schemas.openxmlformats.org/officeDocument/2006/relationships/image" Target="../media/image102.png"/><Relationship Id="rId5" Type="http://schemas.openxmlformats.org/officeDocument/2006/relationships/image" Target="../media/image53.png"/><Relationship Id="rId10" Type="http://schemas.openxmlformats.org/officeDocument/2006/relationships/image" Target="../media/image126.jpeg"/><Relationship Id="rId4" Type="http://schemas.openxmlformats.org/officeDocument/2006/relationships/image" Target="../media/image123.jpeg"/><Relationship Id="rId9" Type="http://schemas.microsoft.com/office/2007/relationships/hdphoto" Target="../media/hdphoto44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microsoft.com/office/2007/relationships/hdphoto" Target="../media/hdphoto1.wdp"/><Relationship Id="rId3" Type="http://schemas.openxmlformats.org/officeDocument/2006/relationships/image" Target="../media/image53.png"/><Relationship Id="rId7" Type="http://schemas.microsoft.com/office/2007/relationships/hdphoto" Target="../media/hdphoto46.wdp"/><Relationship Id="rId12" Type="http://schemas.openxmlformats.org/officeDocument/2006/relationships/image" Target="../media/image10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jpeg"/><Relationship Id="rId11" Type="http://schemas.microsoft.com/office/2007/relationships/hdphoto" Target="../media/hdphoto48.wdp"/><Relationship Id="rId5" Type="http://schemas.microsoft.com/office/2007/relationships/hdphoto" Target="../media/hdphoto45.wdp"/><Relationship Id="rId10" Type="http://schemas.openxmlformats.org/officeDocument/2006/relationships/image" Target="../media/image130.jpeg"/><Relationship Id="rId4" Type="http://schemas.openxmlformats.org/officeDocument/2006/relationships/image" Target="../media/image127.jpeg"/><Relationship Id="rId9" Type="http://schemas.microsoft.com/office/2007/relationships/hdphoto" Target="../media/hdphoto47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microsoft.com/office/2007/relationships/hdphoto" Target="../media/hdphoto52.wdp"/><Relationship Id="rId18" Type="http://schemas.openxmlformats.org/officeDocument/2006/relationships/image" Target="../media/image102.png"/><Relationship Id="rId3" Type="http://schemas.openxmlformats.org/officeDocument/2006/relationships/image" Target="../media/image1.png"/><Relationship Id="rId7" Type="http://schemas.microsoft.com/office/2007/relationships/hdphoto" Target="../media/hdphoto49.wdp"/><Relationship Id="rId12" Type="http://schemas.openxmlformats.org/officeDocument/2006/relationships/image" Target="../media/image134.jpeg"/><Relationship Id="rId17" Type="http://schemas.microsoft.com/office/2007/relationships/hdphoto" Target="../media/hdphoto54.wdp"/><Relationship Id="rId2" Type="http://schemas.openxmlformats.org/officeDocument/2006/relationships/image" Target="../media/image52.jpeg"/><Relationship Id="rId16" Type="http://schemas.openxmlformats.org/officeDocument/2006/relationships/image" Target="../media/image1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1.jpeg"/><Relationship Id="rId11" Type="http://schemas.microsoft.com/office/2007/relationships/hdphoto" Target="../media/hdphoto51.wdp"/><Relationship Id="rId5" Type="http://schemas.openxmlformats.org/officeDocument/2006/relationships/image" Target="../media/image53.png"/><Relationship Id="rId15" Type="http://schemas.microsoft.com/office/2007/relationships/hdphoto" Target="../media/hdphoto53.wdp"/><Relationship Id="rId10" Type="http://schemas.openxmlformats.org/officeDocument/2006/relationships/image" Target="../media/image133.jpeg"/><Relationship Id="rId19" Type="http://schemas.microsoft.com/office/2007/relationships/hdphoto" Target="../media/hdphoto1.wdp"/><Relationship Id="rId4" Type="http://schemas.openxmlformats.org/officeDocument/2006/relationships/image" Target="../media/image123.jpeg"/><Relationship Id="rId9" Type="http://schemas.microsoft.com/office/2007/relationships/hdphoto" Target="../media/hdphoto50.wdp"/><Relationship Id="rId14" Type="http://schemas.openxmlformats.org/officeDocument/2006/relationships/image" Target="../media/image135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64.wdp"/><Relationship Id="rId3" Type="http://schemas.openxmlformats.org/officeDocument/2006/relationships/image" Target="../media/image1.png"/><Relationship Id="rId7" Type="http://schemas.openxmlformats.org/officeDocument/2006/relationships/image" Target="../media/image13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63.wdp"/><Relationship Id="rId5" Type="http://schemas.openxmlformats.org/officeDocument/2006/relationships/image" Target="../media/image137.jpeg"/><Relationship Id="rId10" Type="http://schemas.microsoft.com/office/2007/relationships/hdphoto" Target="../media/hdphoto1.wdp"/><Relationship Id="rId4" Type="http://schemas.openxmlformats.org/officeDocument/2006/relationships/image" Target="../media/image53.png"/><Relationship Id="rId9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12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1.png"/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microsoft.com/office/2007/relationships/hdphoto" Target="../media/hdphoto6.wdp"/><Relationship Id="rId2" Type="http://schemas.openxmlformats.org/officeDocument/2006/relationships/image" Target="../media/image16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29.jpeg"/><Relationship Id="rId5" Type="http://schemas.openxmlformats.org/officeDocument/2006/relationships/image" Target="../media/image26.png"/><Relationship Id="rId15" Type="http://schemas.microsoft.com/office/2007/relationships/hdphoto" Target="../media/hdphoto10.wdp"/><Relationship Id="rId10" Type="http://schemas.openxmlformats.org/officeDocument/2006/relationships/image" Target="../media/image27.svg"/><Relationship Id="rId4" Type="http://schemas.openxmlformats.org/officeDocument/2006/relationships/image" Target="../media/image2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1.jpe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12" Type="http://schemas.openxmlformats.org/officeDocument/2006/relationships/image" Target="../media/image4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microsoft.com/office/2007/relationships/hdphoto" Target="../media/hdphoto22.wdp"/><Relationship Id="rId5" Type="http://schemas.openxmlformats.org/officeDocument/2006/relationships/image" Target="../media/image35.png"/><Relationship Id="rId15" Type="http://schemas.microsoft.com/office/2007/relationships/hdphoto" Target="../media/hdphoto1.wdp"/><Relationship Id="rId10" Type="http://schemas.openxmlformats.org/officeDocument/2006/relationships/image" Target="../media/image39.jpeg"/><Relationship Id="rId4" Type="http://schemas.openxmlformats.org/officeDocument/2006/relationships/image" Target="../media/image34.png"/><Relationship Id="rId9" Type="http://schemas.microsoft.com/office/2007/relationships/hdphoto" Target="../media/hdphoto21.wdp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microsoft.com/office/2007/relationships/hdphoto" Target="../media/hdphoto1.wdp"/><Relationship Id="rId3" Type="http://schemas.openxmlformats.org/officeDocument/2006/relationships/image" Target="../media/image42.png"/><Relationship Id="rId12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6.jpeg"/><Relationship Id="rId5" Type="http://schemas.openxmlformats.org/officeDocument/2006/relationships/image" Target="../media/image44.jpeg"/><Relationship Id="rId15" Type="http://schemas.microsoft.com/office/2007/relationships/hdphoto" Target="../media/hdphoto26.wdp"/><Relationship Id="rId10" Type="http://schemas.microsoft.com/office/2007/relationships/hdphoto" Target="../media/hdphoto25.wdp"/><Relationship Id="rId4" Type="http://schemas.openxmlformats.org/officeDocument/2006/relationships/image" Target="../media/image43.jpeg"/><Relationship Id="rId9" Type="http://schemas.openxmlformats.org/officeDocument/2006/relationships/image" Target="../media/image45.jpeg"/><Relationship Id="rId1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11" Type="http://schemas.microsoft.com/office/2007/relationships/hdphoto" Target="../media/hdphoto1.wdp"/><Relationship Id="rId5" Type="http://schemas.openxmlformats.org/officeDocument/2006/relationships/image" Target="../media/image42.png"/><Relationship Id="rId10" Type="http://schemas.openxmlformats.org/officeDocument/2006/relationships/image" Target="../media/image4.png"/><Relationship Id="rId4" Type="http://schemas.microsoft.com/office/2007/relationships/hdphoto" Target="../media/hdphoto27.wdp"/><Relationship Id="rId9" Type="http://schemas.microsoft.com/office/2007/relationships/hdphoto" Target="../media/hdphoto2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3E4D7CC-766F-48C5-B655-150E99F3D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006942" cy="6858000"/>
          </a:xfrm>
          <a:prstGeom prst="rect">
            <a:avLst/>
          </a:prstGeom>
        </p:spPr>
      </p:pic>
      <p:graphicFrame>
        <p:nvGraphicFramePr>
          <p:cNvPr id="9" name="Объект 4">
            <a:extLst>
              <a:ext uri="{FF2B5EF4-FFF2-40B4-BE49-F238E27FC236}">
                <a16:creationId xmlns="" xmlns:a16="http://schemas.microsoft.com/office/drawing/2014/main" id="{8F58A3BF-FBF2-485B-8DA6-06E2FBB101DE}"/>
              </a:ext>
            </a:extLst>
          </p:cNvPr>
          <p:cNvGraphicFramePr>
            <a:graphicFrameLocks/>
          </p:cNvGraphicFramePr>
          <p:nvPr/>
        </p:nvGraphicFramePr>
        <p:xfrm>
          <a:off x="2500126" y="1201182"/>
          <a:ext cx="6981368" cy="4396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60F2FBB-CA9C-4302-9AA8-77844C0FED4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072698" y="50802"/>
            <a:ext cx="2514101" cy="423199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="" xmlns:a16="http://schemas.microsoft.com/office/drawing/2014/main" id="{721461BE-8B0E-41C8-9877-84E324FCB5A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8639049" y="15932"/>
            <a:ext cx="2514101" cy="423199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="" xmlns:a16="http://schemas.microsoft.com/office/drawing/2014/main" id="{B80C2659-75C9-4447-B58A-010DF6FB556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158792" y="30698"/>
            <a:ext cx="2514101" cy="423199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="" xmlns:a16="http://schemas.microsoft.com/office/drawing/2014/main" id="{F10D9426-D522-4242-8BCD-7A650DFFE4F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644691" y="30698"/>
            <a:ext cx="2514101" cy="4231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771" y="477935"/>
            <a:ext cx="1495361" cy="144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022903685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CA5B6BA4-355B-439A-8DA5-5C26A275D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07" y="1825625"/>
            <a:ext cx="5527788" cy="4351338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52501" y="50802"/>
            <a:ext cx="2574258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26758" y="54044"/>
            <a:ext cx="2574258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01016" y="57286"/>
            <a:ext cx="2574258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660227" y="50802"/>
            <a:ext cx="2574258" cy="4231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6146C9D-0474-4D26-85AB-AABF5443CA16}"/>
              </a:ext>
            </a:extLst>
          </p:cNvPr>
          <p:cNvSpPr txBox="1"/>
          <p:nvPr/>
        </p:nvSpPr>
        <p:spPr>
          <a:xfrm>
            <a:off x="3122019" y="661192"/>
            <a:ext cx="6317203" cy="44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286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kk-KZ" sz="2286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сихолог, логопед  кабинеттері жұмыс істейді</a:t>
            </a:r>
            <a:endParaRPr lang="ru-RU" sz="2286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74330DB-C5E0-43C0-89A1-6596CDF00B9A}"/>
              </a:ext>
            </a:extLst>
          </p:cNvPr>
          <p:cNvSpPr txBox="1"/>
          <p:nvPr/>
        </p:nvSpPr>
        <p:spPr>
          <a:xfrm>
            <a:off x="1138677" y="3425798"/>
            <a:ext cx="9824632" cy="385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905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kk-KZ" sz="1905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южеттік-рөлдік,үстел үсті т.б. ойындарға арналған ойын жабдықтары сатып алынды</a:t>
            </a:r>
            <a:endParaRPr lang="ru-RU" sz="1905" b="1" dirty="0">
              <a:solidFill>
                <a:srgbClr val="002060"/>
              </a:solidFill>
            </a:endParaRPr>
          </a:p>
        </p:txBody>
      </p:sp>
      <p:pic>
        <p:nvPicPr>
          <p:cNvPr id="21" name="Picture 3" descr="C:\Users\ПК\Desktop\гаухар\конкурс-2022ж\орта -үшінші педагог\жіберілген жак\құм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63291" y="3913612"/>
            <a:ext cx="2808114" cy="2296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C:\Users\WINDOW~1\AppData\Local\Temp\Rar$DIa4416.47013\20201117_095303.jpg"/>
          <p:cNvPicPr/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63685" y="3913613"/>
            <a:ext cx="2724459" cy="2322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/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5006" t="15561" r="6631" b="4408"/>
          <a:stretch>
            <a:fillRect/>
          </a:stretch>
        </p:blipFill>
        <p:spPr bwMode="auto">
          <a:xfrm>
            <a:off x="7720005" y="3913612"/>
            <a:ext cx="2506877" cy="2296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60344" y="1308101"/>
            <a:ext cx="2153228" cy="1854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23789" y="1308101"/>
            <a:ext cx="2127204" cy="1854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39322" y="1303020"/>
            <a:ext cx="2139107" cy="185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=""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43182" y="1308101"/>
            <a:ext cx="2053381" cy="185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="" xmlns:a14="http://schemas.microsoft.com/office/drawing/2010/main">
                  <a14:imgLayer r:embed="rId20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355" y="408461"/>
            <a:ext cx="1297084" cy="1162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77543906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F94DAF4D-B722-429B-9679-8B997013D5F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24480" y="3529780"/>
          <a:ext cx="6543039" cy="1828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0109">
                  <a:extLst>
                    <a:ext uri="{9D8B030D-6E8A-4147-A177-3AD203B41FA5}">
                      <a16:colId xmlns="" xmlns:a16="http://schemas.microsoft.com/office/drawing/2014/main" val="2875209454"/>
                    </a:ext>
                  </a:extLst>
                </a:gridCol>
                <a:gridCol w="881381">
                  <a:extLst>
                    <a:ext uri="{9D8B030D-6E8A-4147-A177-3AD203B41FA5}">
                      <a16:colId xmlns="" xmlns:a16="http://schemas.microsoft.com/office/drawing/2014/main" val="1244657728"/>
                    </a:ext>
                  </a:extLst>
                </a:gridCol>
                <a:gridCol w="1166495">
                  <a:extLst>
                    <a:ext uri="{9D8B030D-6E8A-4147-A177-3AD203B41FA5}">
                      <a16:colId xmlns="" xmlns:a16="http://schemas.microsoft.com/office/drawing/2014/main" val="3946259814"/>
                    </a:ext>
                  </a:extLst>
                </a:gridCol>
                <a:gridCol w="1257300">
                  <a:extLst>
                    <a:ext uri="{9D8B030D-6E8A-4147-A177-3AD203B41FA5}">
                      <a16:colId xmlns="" xmlns:a16="http://schemas.microsoft.com/office/drawing/2014/main" val="3923188077"/>
                    </a:ext>
                  </a:extLst>
                </a:gridCol>
                <a:gridCol w="895985">
                  <a:extLst>
                    <a:ext uri="{9D8B030D-6E8A-4147-A177-3AD203B41FA5}">
                      <a16:colId xmlns="" xmlns:a16="http://schemas.microsoft.com/office/drawing/2014/main" val="3278715681"/>
                    </a:ext>
                  </a:extLst>
                </a:gridCol>
                <a:gridCol w="805179">
                  <a:extLst>
                    <a:ext uri="{9D8B030D-6E8A-4147-A177-3AD203B41FA5}">
                      <a16:colId xmlns="" xmlns:a16="http://schemas.microsoft.com/office/drawing/2014/main" val="1434041176"/>
                    </a:ext>
                  </a:extLst>
                </a:gridCol>
                <a:gridCol w="656590">
                  <a:extLst>
                    <a:ext uri="{9D8B030D-6E8A-4147-A177-3AD203B41FA5}">
                      <a16:colId xmlns="" xmlns:a16="http://schemas.microsoft.com/office/drawing/2014/main" val="1218443628"/>
                    </a:ext>
                  </a:extLst>
                </a:gridCol>
              </a:tblGrid>
              <a:tr h="609631">
                <a:tc>
                  <a:txBody>
                    <a:bodyPr/>
                    <a:lstStyle/>
                    <a:p>
                      <a:pPr marL="114935" indent="-11493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Оқу жылы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Педагог  саны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spc="10">
                          <a:effectLst/>
                        </a:rPr>
                        <a:t>халықаралық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республикалық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облыстық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қалалық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Жалпы саны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1735604"/>
                  </a:ext>
                </a:extLst>
              </a:tr>
              <a:tr h="4064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74373319"/>
                  </a:ext>
                </a:extLst>
              </a:tr>
              <a:tr h="4064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2020-2021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19552031"/>
                  </a:ext>
                </a:extLst>
              </a:tr>
              <a:tr h="4064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2021-2022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46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 dirty="0">
                          <a:effectLst/>
                        </a:rPr>
                        <a:t>80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0148558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2074" y="-29069"/>
            <a:ext cx="3050972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0973" y="-29069"/>
            <a:ext cx="3050972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4114" y="2"/>
            <a:ext cx="3050972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35085" y="2"/>
            <a:ext cx="3050972" cy="423199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="" xmlns:a16="http://schemas.microsoft.com/office/drawing/2014/main" id="{697917EE-417D-442C-9592-7FDA62B7C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168" y="3600587"/>
            <a:ext cx="167151" cy="36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2735" tIns="41367" rIns="82735" bIns="4136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2">
            <a:extLst>
              <a:ext uri="{FF2B5EF4-FFF2-40B4-BE49-F238E27FC236}">
                <a16:creationId xmlns="" xmlns:a16="http://schemas.microsoft.com/office/drawing/2014/main" id="{203A156F-CACC-40CF-814C-864CE0E37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168" y="3600587"/>
            <a:ext cx="167151" cy="36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2735" tIns="41367" rIns="82735" bIns="4136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5185" y="331873"/>
            <a:ext cx="1684421" cy="1521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D:\Users\Дияр\Desktop\Музыка авто\20230226_13532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38" r="13882"/>
          <a:stretch/>
        </p:blipFill>
        <p:spPr bwMode="auto">
          <a:xfrm>
            <a:off x="8059269" y="4263722"/>
            <a:ext cx="3161132" cy="2142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Дияр\Desktop\Музыка авто\Screenshot_20230226-135144_WhatsApp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79" t="35327" r="26194" b="39911"/>
          <a:stretch/>
        </p:blipFill>
        <p:spPr bwMode="auto">
          <a:xfrm>
            <a:off x="8538372" y="1544583"/>
            <a:ext cx="2202930" cy="2256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Users\Дияр\Desktop\Музыка авто\Screenshot_20230226-135152_WhatsApp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844" t="31375" r="27928" b="37844"/>
          <a:stretch/>
        </p:blipFill>
        <p:spPr bwMode="auto">
          <a:xfrm>
            <a:off x="4914779" y="4053811"/>
            <a:ext cx="2202930" cy="2562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032477" y="640466"/>
            <a:ext cx="9628095" cy="914539"/>
          </a:xfrm>
          <a:prstGeom prst="rect">
            <a:avLst/>
          </a:prstGeom>
        </p:spPr>
        <p:txBody>
          <a:bodyPr wrap="square" lIns="82735" tIns="41367" rIns="82735" bIns="41367">
            <a:spAutoFit/>
          </a:bodyPr>
          <a:lstStyle/>
          <a:p>
            <a:pPr algn="ctr"/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Балабақша ұжымы жыл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сайын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Ер</a:t>
            </a:r>
            <a:r>
              <a:rPr lang="kk-KZ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екше білім беру қажеттілігі бар балалардың үйлеріне барып, бірге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уақыт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өткізіп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Балаға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қуаныш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сыйла</a:t>
            </a:r>
            <a:r>
              <a:rPr lang="kk-KZ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қайырымдылық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акцияларын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өткізіп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сыйлықтар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D:\Users\Дияр\Desktop\Музыка авто\IMG-20230226-WA011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5618" y="1749279"/>
            <a:ext cx="2541249" cy="2080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Users\Дияр\Desktop\Музыка авто\Screenshot_20230226-135817_WhatsApp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19" t="36326" r="33027" b="40834"/>
          <a:stretch/>
        </p:blipFill>
        <p:spPr bwMode="auto">
          <a:xfrm>
            <a:off x="1483413" y="1576910"/>
            <a:ext cx="2202930" cy="2253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\Дияр\Desktop\Музыка авто\Screenshot_20230226-135150_WhatsApp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96" t="34977" r="10355" b="35834"/>
          <a:stretch/>
        </p:blipFill>
        <p:spPr bwMode="auto">
          <a:xfrm>
            <a:off x="768548" y="4238876"/>
            <a:ext cx="3143255" cy="2142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98508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 l="1404" r="1404" b="280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416891" y="1432197"/>
            <a:ext cx="3283028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kk-KZ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" y="-1"/>
            <a:ext cx="3050972" cy="4231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047656" y="-1"/>
            <a:ext cx="3050972" cy="42319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096001" y="-1"/>
            <a:ext cx="3050972" cy="4231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172391" y="0"/>
            <a:ext cx="3050972" cy="423199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8240620" y="2027106"/>
            <a:ext cx="3492346" cy="360541"/>
          </a:xfrm>
          <a:prstGeom prst="rect">
            <a:avLst/>
          </a:prstGeom>
        </p:spPr>
        <p:txBody>
          <a:bodyPr wrap="square" lIns="82735" tIns="41367" rIns="82735" bIns="41367">
            <a:spAutoFit/>
          </a:bodyPr>
          <a:lstStyle/>
          <a:p>
            <a:endParaRPr lang="kk-KZ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4778247" y="1763520"/>
            <a:ext cx="6695493" cy="430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2735" tIns="41367" rIns="82735" bIns="41367" numCol="1" anchor="ctr" anchorCtr="0" compatLnSpc="1">
            <a:prstTxWarp prst="textNoShape">
              <a:avLst/>
            </a:prstTxWarp>
            <a:spAutoFit/>
          </a:bodyPr>
          <a:lstStyle/>
          <a:p>
            <a:pPr indent="310256" fontAlgn="base">
              <a:spcBef>
                <a:spcPct val="0"/>
              </a:spcBef>
              <a:spcAft>
                <a:spcPct val="0"/>
              </a:spcAft>
              <a:tabLst>
                <a:tab pos="5688025" algn="l"/>
              </a:tabLst>
            </a:pPr>
            <a:r>
              <a:rPr lang="kk-KZ" sz="1400" b="1" dirty="0">
                <a:solidFill>
                  <a:srgbClr val="0070C0"/>
                </a:solidFill>
                <a:latin typeface="Times New Roman CYR" pitchFamily="18" charset="0"/>
                <a:ea typeface="Times New Roman" pitchFamily="18" charset="0"/>
                <a:cs typeface="Times New Roman CYR" pitchFamily="18" charset="0"/>
              </a:rPr>
              <a:t>                              </a:t>
            </a:r>
            <a:r>
              <a:rPr lang="kk-KZ" sz="1300" b="1" dirty="0">
                <a:solidFill>
                  <a:srgbClr val="002060"/>
                </a:solidFill>
                <a:latin typeface="Times New Roman CYR" pitchFamily="18" charset="0"/>
                <a:ea typeface="Times New Roman" pitchFamily="18" charset="0"/>
                <a:cs typeface="Times New Roman CYR" pitchFamily="18" charset="0"/>
              </a:rPr>
              <a:t>НЕГІЗГІ ЖҰМЫС БАҒЫТТАРЫ</a:t>
            </a:r>
            <a:endParaRPr lang="ru-RU" sz="1300" b="1" dirty="0">
              <a:solidFill>
                <a:srgbClr val="002060"/>
              </a:solidFill>
              <a:latin typeface="Times New Roman CYR" pitchFamily="18" charset="0"/>
              <a:cs typeface="Times New Roman CYR" pitchFamily="18" charset="0"/>
            </a:endParaRPr>
          </a:p>
          <a:p>
            <a:pPr indent="31025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688025" algn="l"/>
              </a:tabLst>
            </a:pPr>
            <a:r>
              <a:rPr lang="kk-KZ" sz="1400" b="1" dirty="0">
                <a:solidFill>
                  <a:srgbClr val="0070C0"/>
                </a:solidFill>
                <a:latin typeface="Times New Roman CYR" pitchFamily="18" charset="0"/>
                <a:ea typeface="Times New Roman" pitchFamily="18" charset="0"/>
                <a:cs typeface="Times New Roman CYR" pitchFamily="18" charset="0"/>
              </a:rPr>
              <a:t>Ерекше білім беру қажеттіліктері бар балаларды оқыту, дамыту және тәрбиелеу мәселелерінде білім беру ұйымының педагогтеріне консультациялық және әдістемелік көмек көрсету.</a:t>
            </a:r>
            <a:endParaRPr lang="ru-RU" sz="800" b="1" dirty="0">
              <a:solidFill>
                <a:srgbClr val="0070C0"/>
              </a:solidFill>
              <a:latin typeface="Times New Roman CYR" pitchFamily="18" charset="0"/>
              <a:cs typeface="Times New Roman CYR" pitchFamily="18" charset="0"/>
            </a:endParaRPr>
          </a:p>
          <a:p>
            <a:pPr indent="310256" eaLnBrk="0" fontAlgn="base" hangingPunct="0">
              <a:spcBef>
                <a:spcPct val="0"/>
              </a:spcBef>
              <a:spcAft>
                <a:spcPct val="0"/>
              </a:spcAft>
              <a:tabLst>
                <a:tab pos="5688025" algn="l"/>
              </a:tabLst>
            </a:pPr>
            <a:r>
              <a:rPr lang="kk-KZ" b="1" dirty="0">
                <a:solidFill>
                  <a:srgbClr val="0070C0"/>
                </a:solidFill>
                <a:latin typeface="Times New Roman CYR" pitchFamily="18" charset="0"/>
                <a:ea typeface="Times New Roman" pitchFamily="18" charset="0"/>
                <a:cs typeface="Times New Roman CYR" pitchFamily="18" charset="0"/>
              </a:rPr>
              <a:t>                                    </a:t>
            </a:r>
            <a:r>
              <a:rPr lang="ru-RU" sz="1300" b="1" dirty="0">
                <a:solidFill>
                  <a:srgbClr val="002060"/>
                </a:solidFill>
                <a:latin typeface="Times New Roman CYR" pitchFamily="18" charset="0"/>
                <a:ea typeface="Times New Roman" pitchFamily="18" charset="0"/>
                <a:cs typeface="Times New Roman CYR" pitchFamily="18" charset="0"/>
              </a:rPr>
              <a:t>МАҚСАТТАРЫ</a:t>
            </a:r>
            <a:endParaRPr lang="ru-RU" sz="1300" b="1" dirty="0">
              <a:solidFill>
                <a:srgbClr val="002060"/>
              </a:solidFill>
              <a:latin typeface="Times New Roman CYR" pitchFamily="18" charset="0"/>
              <a:cs typeface="Times New Roman CYR" pitchFamily="18" charset="0"/>
            </a:endParaRPr>
          </a:p>
          <a:p>
            <a:pPr indent="31025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688025" algn="l"/>
              </a:tabLst>
            </a:pPr>
            <a:r>
              <a:rPr lang="kk-KZ" sz="1400" b="1" dirty="0">
                <a:solidFill>
                  <a:srgbClr val="0070C0"/>
                </a:solidFill>
                <a:latin typeface="Times New Roman CYR" pitchFamily="18" charset="0"/>
                <a:ea typeface="Times New Roman" pitchFamily="18" charset="0"/>
                <a:cs typeface="Times New Roman CYR" pitchFamily="18" charset="0"/>
              </a:rPr>
              <a:t>Балалардың денсаулығын сақтауға және нығайтуға арналған психологиялық-педагогикалық жағдайларды қалыптастыру.</a:t>
            </a:r>
            <a:endParaRPr lang="ru-RU" sz="800" b="1" dirty="0">
              <a:solidFill>
                <a:srgbClr val="0070C0"/>
              </a:solidFill>
              <a:latin typeface="Times New Roman CYR" pitchFamily="18" charset="0"/>
              <a:cs typeface="Times New Roman CYR" pitchFamily="18" charset="0"/>
            </a:endParaRPr>
          </a:p>
          <a:p>
            <a:pPr indent="310256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688025" algn="l"/>
              </a:tabLst>
            </a:pPr>
            <a:r>
              <a:rPr lang="kk-KZ" sz="1400" b="1" dirty="0">
                <a:solidFill>
                  <a:srgbClr val="0070C0"/>
                </a:solidFill>
                <a:latin typeface="Times New Roman CYR" pitchFamily="18" charset="0"/>
                <a:ea typeface="Times New Roman" pitchFamily="18" charset="0"/>
                <a:cs typeface="Times New Roman CYR" pitchFamily="18" charset="0"/>
              </a:rPr>
              <a:t>Жеке тұлғаны өзі-өзіне сенімді болу үшін, әлеуметтік өмірге бейімделуінде педагогтар-ата-ана-арнайы педагог бірлескен жұмысын ұйымдастыру.</a:t>
            </a:r>
            <a:endParaRPr lang="ru-RU" sz="800" b="1" dirty="0">
              <a:solidFill>
                <a:srgbClr val="0070C0"/>
              </a:solidFill>
              <a:latin typeface="Times New Roman CYR" pitchFamily="18" charset="0"/>
              <a:cs typeface="Times New Roman CYR" pitchFamily="18" charset="0"/>
            </a:endParaRPr>
          </a:p>
          <a:p>
            <a:pPr indent="310256" eaLnBrk="0" fontAlgn="base" hangingPunct="0">
              <a:spcBef>
                <a:spcPct val="0"/>
              </a:spcBef>
              <a:spcAft>
                <a:spcPct val="0"/>
              </a:spcAft>
              <a:tabLst>
                <a:tab pos="5688025" algn="l"/>
              </a:tabLst>
            </a:pPr>
            <a:r>
              <a:rPr lang="kk-KZ" sz="1400" b="1" dirty="0">
                <a:solidFill>
                  <a:srgbClr val="002060"/>
                </a:solidFill>
                <a:latin typeface="Times New Roman CYR" pitchFamily="18" charset="0"/>
                <a:ea typeface="Times New Roman" pitchFamily="18" charset="0"/>
                <a:cs typeface="Times New Roman CYR" pitchFamily="18" charset="0"/>
              </a:rPr>
              <a:t>                                             </a:t>
            </a:r>
            <a:r>
              <a:rPr lang="kk-KZ" sz="1300" b="1" dirty="0">
                <a:solidFill>
                  <a:srgbClr val="002060"/>
                </a:solidFill>
                <a:latin typeface="Times New Roman CYR" pitchFamily="18" charset="0"/>
                <a:ea typeface="Times New Roman" pitchFamily="18" charset="0"/>
                <a:cs typeface="Times New Roman CYR" pitchFamily="18" charset="0"/>
              </a:rPr>
              <a:t>ІНДЕТТЕРІ</a:t>
            </a:r>
            <a:endParaRPr lang="ru-RU" sz="1300" b="1" dirty="0">
              <a:solidFill>
                <a:srgbClr val="002060"/>
              </a:solidFill>
              <a:latin typeface="Times New Roman CYR" pitchFamily="18" charset="0"/>
              <a:cs typeface="Times New Roman CYR" pitchFamily="18" charset="0"/>
            </a:endParaRPr>
          </a:p>
          <a:p>
            <a:pPr indent="310256" eaLnBrk="0" fontAlgn="base" hangingPunct="0">
              <a:spcBef>
                <a:spcPct val="0"/>
              </a:spcBef>
              <a:spcAft>
                <a:spcPct val="0"/>
              </a:spcAft>
              <a:tabLst>
                <a:tab pos="5688025" algn="l"/>
              </a:tabLst>
            </a:pPr>
            <a:r>
              <a:rPr lang="kk-KZ" sz="1400" b="1" dirty="0">
                <a:solidFill>
                  <a:srgbClr val="0070C0"/>
                </a:solidFill>
                <a:latin typeface="Times New Roman CYR" pitchFamily="18" charset="0"/>
                <a:ea typeface="Times New Roman" pitchFamily="18" charset="0"/>
                <a:cs typeface="Times New Roman CYR" pitchFamily="18" charset="0"/>
              </a:rPr>
              <a:t>1. Ерекше білім беру қажеттіліктері бар балаларға балабақша өміріне тез бейімделуіне көмек көрсету.</a:t>
            </a:r>
            <a:endParaRPr lang="ru-RU" sz="800" b="1" dirty="0">
              <a:solidFill>
                <a:srgbClr val="0070C0"/>
              </a:solidFill>
              <a:latin typeface="Times New Roman CYR" pitchFamily="18" charset="0"/>
              <a:cs typeface="Times New Roman CYR" pitchFamily="18" charset="0"/>
            </a:endParaRPr>
          </a:p>
          <a:p>
            <a:pPr indent="310256" eaLnBrk="0" fontAlgn="base" hangingPunct="0">
              <a:spcBef>
                <a:spcPct val="0"/>
              </a:spcBef>
              <a:spcAft>
                <a:spcPct val="0"/>
              </a:spcAft>
              <a:tabLst>
                <a:tab pos="5688025" algn="l"/>
              </a:tabLst>
            </a:pPr>
            <a:r>
              <a:rPr lang="kk-KZ" sz="1400" b="1" dirty="0">
                <a:solidFill>
                  <a:srgbClr val="0070C0"/>
                </a:solidFill>
                <a:latin typeface="Times New Roman CYR" pitchFamily="18" charset="0"/>
                <a:ea typeface="Times New Roman" pitchFamily="18" charset="0"/>
                <a:cs typeface="Times New Roman CYR" pitchFamily="18" charset="0"/>
              </a:rPr>
              <a:t>2. Жеке тұлғалық, эмоциялық, ақыл-ойын дамыту бойынша диагностикалық түзету жұмыстарын өткізу.</a:t>
            </a:r>
            <a:endParaRPr lang="ru-RU" sz="800" b="1" dirty="0">
              <a:solidFill>
                <a:srgbClr val="0070C0"/>
              </a:solidFill>
              <a:latin typeface="Times New Roman CYR" pitchFamily="18" charset="0"/>
              <a:cs typeface="Times New Roman CYR" pitchFamily="18" charset="0"/>
            </a:endParaRPr>
          </a:p>
          <a:p>
            <a:pPr indent="310256" eaLnBrk="0" fontAlgn="base" hangingPunct="0">
              <a:spcBef>
                <a:spcPct val="0"/>
              </a:spcBef>
              <a:spcAft>
                <a:spcPct val="0"/>
              </a:spcAft>
              <a:tabLst>
                <a:tab pos="5688025" algn="l"/>
              </a:tabLst>
            </a:pPr>
            <a:r>
              <a:rPr lang="kk-KZ" sz="1400" b="1" dirty="0">
                <a:solidFill>
                  <a:srgbClr val="0070C0"/>
                </a:solidFill>
                <a:latin typeface="Times New Roman CYR" pitchFamily="18" charset="0"/>
                <a:ea typeface="Times New Roman" pitchFamily="18" charset="0"/>
                <a:cs typeface="Times New Roman CYR" pitchFamily="18" charset="0"/>
              </a:rPr>
              <a:t>3. Іскерлік ойындар, тренингтер, жеке кеңестер беру арқылы педагогтердің, ата-аналардың психологиялық-педагогикалық деңгейін көтеру.</a:t>
            </a:r>
            <a:endParaRPr lang="ru-RU" sz="800" b="1" dirty="0">
              <a:solidFill>
                <a:srgbClr val="0070C0"/>
              </a:solidFill>
              <a:latin typeface="Times New Roman CYR" pitchFamily="18" charset="0"/>
              <a:cs typeface="Times New Roman CYR" pitchFamily="18" charset="0"/>
            </a:endParaRPr>
          </a:p>
          <a:p>
            <a:pPr indent="310256" eaLnBrk="0" fontAlgn="base" hangingPunct="0">
              <a:spcBef>
                <a:spcPct val="0"/>
              </a:spcBef>
              <a:spcAft>
                <a:spcPct val="0"/>
              </a:spcAft>
              <a:tabLst>
                <a:tab pos="5688025" algn="l"/>
              </a:tabLst>
            </a:pPr>
            <a:r>
              <a:rPr lang="kk-KZ" sz="1400" b="1" dirty="0">
                <a:solidFill>
                  <a:srgbClr val="0070C0"/>
                </a:solidFill>
                <a:latin typeface="Times New Roman CYR" pitchFamily="18" charset="0"/>
                <a:ea typeface="Times New Roman" pitchFamily="18" charset="0"/>
                <a:cs typeface="Times New Roman CYR" pitchFamily="18" charset="0"/>
              </a:rPr>
              <a:t>4. Педагогтарға, ата-аналарға жеке және топтық кеңестер беру арқылы тәрбиелік оқу жүйесіне психологиялық-педагогикалық қолдау көрсету.</a:t>
            </a:r>
            <a:endParaRPr lang="ru-RU" sz="800" b="1" dirty="0">
              <a:solidFill>
                <a:srgbClr val="0070C0"/>
              </a:solidFill>
              <a:latin typeface="Times New Roman CYR" pitchFamily="18" charset="0"/>
              <a:cs typeface="Times New Roman CYR" pitchFamily="18" charset="0"/>
            </a:endParaRPr>
          </a:p>
          <a:p>
            <a:pPr indent="310256" eaLnBrk="0" fontAlgn="base" hangingPunct="0">
              <a:spcBef>
                <a:spcPct val="0"/>
              </a:spcBef>
              <a:spcAft>
                <a:spcPct val="0"/>
              </a:spcAft>
              <a:tabLst>
                <a:tab pos="5688025" algn="l"/>
              </a:tabLst>
            </a:pPr>
            <a:endParaRPr lang="ru-RU" b="1" dirty="0">
              <a:solidFill>
                <a:srgbClr val="0070C0"/>
              </a:solidFill>
              <a:latin typeface="Times New Roman CYR" pitchFamily="18" charset="0"/>
              <a:cs typeface="Times New Roman CYR" pitchFamily="18" charset="0"/>
            </a:endParaRPr>
          </a:p>
        </p:txBody>
      </p:sp>
      <p:pic>
        <p:nvPicPr>
          <p:cNvPr id="3074" name="Picture 2" descr="D:\Users\Дияр\Desktop\Музыка авто\нурслу2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0275" y="3572600"/>
            <a:ext cx="2234320" cy="345200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3247DE8-4B5D-4440-82B9-9ACAA2EFE552}"/>
              </a:ext>
            </a:extLst>
          </p:cNvPr>
          <p:cNvSpPr txBox="1"/>
          <p:nvPr/>
        </p:nvSpPr>
        <p:spPr>
          <a:xfrm>
            <a:off x="1121434" y="590519"/>
            <a:ext cx="9988310" cy="1222315"/>
          </a:xfrm>
          <a:prstGeom prst="rect">
            <a:avLst/>
          </a:prstGeom>
          <a:noFill/>
        </p:spPr>
        <p:txBody>
          <a:bodyPr wrap="square" lIns="82735" tIns="41367" rIns="82735" bIns="41367">
            <a:spAutoFit/>
          </a:bodyPr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ҚОБДА АУДАНЫНДАҒЫ ПСИХОЛОГИЯЛЫҚ-ПЕДАГОГИКАЛЫҚ ТҮЗЕУ КАБИНЕТІ МЕН «НҰРЛЫ БОЛАШАҚ» БАЛАБАҚШАСЫ АРАСЫНДАҒЫ СЕРІКТЕСТІК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ЖҰМЫС ЖОСПАРЫ</a:t>
            </a:r>
          </a:p>
          <a:p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7">
            <a:lum/>
          </a:blip>
          <a:srcRect l="4646" t="5510" r="411" b="2234"/>
          <a:stretch/>
        </p:blipFill>
        <p:spPr bwMode="auto">
          <a:xfrm rot="5400000">
            <a:off x="1724595" y="1109678"/>
            <a:ext cx="2245383" cy="345170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75891" y="321358"/>
            <a:ext cx="1814686" cy="144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F94DAF4D-B722-429B-9679-8B997013D5F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24480" y="3529780"/>
          <a:ext cx="6543039" cy="1828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0109">
                  <a:extLst>
                    <a:ext uri="{9D8B030D-6E8A-4147-A177-3AD203B41FA5}">
                      <a16:colId xmlns="" xmlns:a16="http://schemas.microsoft.com/office/drawing/2014/main" val="2875209454"/>
                    </a:ext>
                  </a:extLst>
                </a:gridCol>
                <a:gridCol w="881381">
                  <a:extLst>
                    <a:ext uri="{9D8B030D-6E8A-4147-A177-3AD203B41FA5}">
                      <a16:colId xmlns="" xmlns:a16="http://schemas.microsoft.com/office/drawing/2014/main" val="1244657728"/>
                    </a:ext>
                  </a:extLst>
                </a:gridCol>
                <a:gridCol w="1166495">
                  <a:extLst>
                    <a:ext uri="{9D8B030D-6E8A-4147-A177-3AD203B41FA5}">
                      <a16:colId xmlns="" xmlns:a16="http://schemas.microsoft.com/office/drawing/2014/main" val="3946259814"/>
                    </a:ext>
                  </a:extLst>
                </a:gridCol>
                <a:gridCol w="1257300">
                  <a:extLst>
                    <a:ext uri="{9D8B030D-6E8A-4147-A177-3AD203B41FA5}">
                      <a16:colId xmlns="" xmlns:a16="http://schemas.microsoft.com/office/drawing/2014/main" val="3923188077"/>
                    </a:ext>
                  </a:extLst>
                </a:gridCol>
                <a:gridCol w="895985">
                  <a:extLst>
                    <a:ext uri="{9D8B030D-6E8A-4147-A177-3AD203B41FA5}">
                      <a16:colId xmlns="" xmlns:a16="http://schemas.microsoft.com/office/drawing/2014/main" val="3278715681"/>
                    </a:ext>
                  </a:extLst>
                </a:gridCol>
                <a:gridCol w="805179">
                  <a:extLst>
                    <a:ext uri="{9D8B030D-6E8A-4147-A177-3AD203B41FA5}">
                      <a16:colId xmlns="" xmlns:a16="http://schemas.microsoft.com/office/drawing/2014/main" val="1434041176"/>
                    </a:ext>
                  </a:extLst>
                </a:gridCol>
                <a:gridCol w="656590">
                  <a:extLst>
                    <a:ext uri="{9D8B030D-6E8A-4147-A177-3AD203B41FA5}">
                      <a16:colId xmlns="" xmlns:a16="http://schemas.microsoft.com/office/drawing/2014/main" val="1218443628"/>
                    </a:ext>
                  </a:extLst>
                </a:gridCol>
              </a:tblGrid>
              <a:tr h="609631">
                <a:tc>
                  <a:txBody>
                    <a:bodyPr/>
                    <a:lstStyle/>
                    <a:p>
                      <a:pPr marL="114935" indent="-11493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Оқу жылы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Педагог  саны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spc="10">
                          <a:effectLst/>
                        </a:rPr>
                        <a:t>халықаралық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республикалық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облыстық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қалалық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Жалпы саны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1735604"/>
                  </a:ext>
                </a:extLst>
              </a:tr>
              <a:tr h="4064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74373319"/>
                  </a:ext>
                </a:extLst>
              </a:tr>
              <a:tr h="4064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2020-2021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19552031"/>
                  </a:ext>
                </a:extLst>
              </a:tr>
              <a:tr h="4064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2021-2022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46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 dirty="0">
                          <a:effectLst/>
                        </a:rPr>
                        <a:t>80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0148558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2074" y="-29069"/>
            <a:ext cx="3050972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0973" y="-29069"/>
            <a:ext cx="3050972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4114" y="2"/>
            <a:ext cx="3050972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35085" y="2"/>
            <a:ext cx="3050972" cy="423199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="" xmlns:a16="http://schemas.microsoft.com/office/drawing/2014/main" id="{697917EE-417D-442C-9592-7FDA62B7C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168" y="3600587"/>
            <a:ext cx="167151" cy="36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2735" tIns="41367" rIns="82735" bIns="4136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2">
            <a:extLst>
              <a:ext uri="{FF2B5EF4-FFF2-40B4-BE49-F238E27FC236}">
                <a16:creationId xmlns="" xmlns:a16="http://schemas.microsoft.com/office/drawing/2014/main" id="{203A156F-CACC-40CF-814C-864CE0E37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168" y="3600587"/>
            <a:ext cx="167151" cy="36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2735" tIns="41367" rIns="82735" bIns="4136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5FDE3F8A-9D34-40E6-BBC8-DE28118810C1}"/>
              </a:ext>
            </a:extLst>
          </p:cNvPr>
          <p:cNvSpPr/>
          <p:nvPr/>
        </p:nvSpPr>
        <p:spPr>
          <a:xfrm>
            <a:off x="925527" y="639030"/>
            <a:ext cx="10340949" cy="760650"/>
          </a:xfrm>
          <a:prstGeom prst="rect">
            <a:avLst/>
          </a:prstGeom>
        </p:spPr>
        <p:txBody>
          <a:bodyPr wrap="square" lIns="82735" tIns="41367" rIns="82735" bIns="41367">
            <a:spAutoFit/>
          </a:bodyPr>
          <a:lstStyle/>
          <a:p>
            <a:pPr algn="ctr"/>
            <a:r>
              <a:rPr lang="kk-KZ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МКҚК “Нұрлы болашақ” балабақшасы жанынан 2017 оқу жылынан  бастап «Кеңес беру пункті » ашылып жұмыстар жүргізілуде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B62563A3-408B-4C8D-8FF5-709DE3E61871}"/>
              </a:ext>
            </a:extLst>
          </p:cNvPr>
          <p:cNvSpPr/>
          <p:nvPr/>
        </p:nvSpPr>
        <p:spPr>
          <a:xfrm>
            <a:off x="442806" y="1863412"/>
            <a:ext cx="3745740" cy="4825353"/>
          </a:xfrm>
          <a:prstGeom prst="rect">
            <a:avLst/>
          </a:prstGeom>
        </p:spPr>
        <p:txBody>
          <a:bodyPr wrap="square" lIns="82735" tIns="41367" rIns="82735" bIns="41367">
            <a:spAutoFit/>
          </a:bodyPr>
          <a:lstStyle/>
          <a:p>
            <a:pPr marL="413675">
              <a:lnSpc>
                <a:spcPct val="107000"/>
              </a:lnSpc>
            </a:pP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«Кеңес беру </a:t>
            </a:r>
            <a:r>
              <a:rPr lang="kk-KZ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пунктінің» </a:t>
            </a: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мақсаты </a:t>
            </a:r>
            <a:r>
              <a:rPr lang="kk-KZ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отбасы мен қоғамдық тәрбиенің бірлігін қамтамасыз </a:t>
            </a:r>
            <a:r>
              <a:rPr lang="kk-KZ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ету, ата </a:t>
            </a:r>
            <a:r>
              <a:rPr lang="kk-KZ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аналарға психологиялық, педагогикалық, логопедиялық көмек көрсету, </a:t>
            </a:r>
            <a:r>
              <a:rPr lang="kk-KZ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балалардың </a:t>
            </a:r>
            <a:r>
              <a:rPr lang="kk-KZ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қызығушылығы мен ата – аналардың сұраныстарын есепке ала отырып, қабілеттерін дамытуға</a:t>
            </a:r>
            <a:r>
              <a:rPr lang="kk-KZ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бала </a:t>
            </a:r>
            <a:r>
              <a:rPr lang="kk-KZ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дамуындағы коррекциялық бұзушылықты ретке келтіруге көмек көрсету.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73FEC36-457C-483F-933E-A5DAE7C8FBD3}"/>
              </a:ext>
            </a:extLst>
          </p:cNvPr>
          <p:cNvSpPr txBox="1"/>
          <p:nvPr/>
        </p:nvSpPr>
        <p:spPr>
          <a:xfrm>
            <a:off x="4534668" y="1697095"/>
            <a:ext cx="7060164" cy="5418079"/>
          </a:xfrm>
          <a:prstGeom prst="rect">
            <a:avLst/>
          </a:prstGeom>
          <a:noFill/>
        </p:spPr>
        <p:txBody>
          <a:bodyPr wrap="square" lIns="82735" tIns="41367" rIns="82735" bIns="41367">
            <a:spAutoFit/>
          </a:bodyPr>
          <a:lstStyle/>
          <a:p>
            <a:pPr marL="413675">
              <a:lnSpc>
                <a:spcPct val="107000"/>
              </a:lnSpc>
            </a:pPr>
            <a:r>
              <a:rPr lang="kk-KZ" b="1" dirty="0">
                <a:solidFill>
                  <a:srgbClr val="00206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«Кеңес беру </a:t>
            </a:r>
            <a:r>
              <a:rPr lang="kk-KZ" b="1" dirty="0" smtClean="0">
                <a:solidFill>
                  <a:srgbClr val="00206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пунктінің» </a:t>
            </a:r>
            <a:r>
              <a:rPr lang="kk-KZ" b="1" dirty="0">
                <a:solidFill>
                  <a:srgbClr val="00206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негізгі міндеттері: </a:t>
            </a: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мектепке </a:t>
            </a:r>
            <a:r>
              <a:rPr lang="kk-KZ" b="1" dirty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дейінгі дамыту, тәрбиелеу және оқыту жайындағы түрлі сұрақтарға байланысты  ата – аналарға (немесе оларды ауыстырушы тұлғалар),  балаларға көмек көрсету;</a:t>
            </a:r>
            <a:endParaRPr lang="ru-RU" b="1" dirty="0">
              <a:solidFill>
                <a:srgbClr val="0070C0"/>
              </a:solidFill>
              <a:latin typeface="Times New Roman CYR" pitchFamily="18" charset="0"/>
              <a:ea typeface="Calibri" panose="020F0502020204030204" pitchFamily="34" charset="0"/>
              <a:cs typeface="Times New Roman CYR" pitchFamily="18" charset="0"/>
            </a:endParaRPr>
          </a:p>
          <a:p>
            <a:pPr>
              <a:lnSpc>
                <a:spcPct val="107000"/>
              </a:lnSpc>
            </a:pP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        - мектепке </a:t>
            </a:r>
            <a:r>
              <a:rPr lang="kk-KZ" b="1" dirty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дейінгі балаларды тәрбиелеуде </a:t>
            </a: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отбасына</a:t>
            </a:r>
            <a:b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</a:b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          үй </a:t>
            </a:r>
            <a:r>
              <a:rPr lang="kk-KZ" b="1" dirty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жағдайында </a:t>
            </a: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әдістемелік, диагностикалық көмек</a:t>
            </a:r>
            <a:b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</a:b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          </a:t>
            </a:r>
            <a:r>
              <a:rPr lang="kk-KZ" b="1" dirty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көрсету;</a:t>
            </a:r>
            <a:endParaRPr lang="ru-RU" b="1" dirty="0">
              <a:solidFill>
                <a:srgbClr val="0070C0"/>
              </a:solidFill>
              <a:latin typeface="Times New Roman CYR" pitchFamily="18" charset="0"/>
              <a:ea typeface="Calibri" panose="020F0502020204030204" pitchFamily="34" charset="0"/>
              <a:cs typeface="Times New Roman CYR" pitchFamily="18" charset="0"/>
            </a:endParaRPr>
          </a:p>
          <a:p>
            <a:pPr>
              <a:lnSpc>
                <a:spcPct val="107000"/>
              </a:lnSpc>
            </a:pP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        - жалпыға </a:t>
            </a:r>
            <a:r>
              <a:rPr lang="kk-KZ" b="1" dirty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бірдей білім бағдарламасын жүзеге </a:t>
            </a: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асыра</a:t>
            </a:r>
            <a:b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</a:b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          </a:t>
            </a:r>
            <a:r>
              <a:rPr lang="kk-KZ" b="1" dirty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отырып,</a:t>
            </a:r>
            <a:r>
              <a:rPr lang="ru-RU" b="1" dirty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 </a:t>
            </a:r>
            <a:r>
              <a:rPr lang="kk-KZ" b="1" dirty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ата – аналарға және басқа </a:t>
            </a: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мекемелерге</a:t>
            </a:r>
            <a:b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</a:b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          </a:t>
            </a:r>
            <a:r>
              <a:rPr lang="kk-KZ" b="1" dirty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баланы тәрбиелеуде байланыс жасап, қолдауға </a:t>
            </a: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көмектесу</a:t>
            </a:r>
            <a:r>
              <a:rPr lang="kk-KZ" b="1" dirty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;</a:t>
            </a:r>
            <a:endParaRPr lang="ru-RU" b="1" dirty="0">
              <a:solidFill>
                <a:srgbClr val="0070C0"/>
              </a:solidFill>
              <a:latin typeface="Times New Roman CYR" pitchFamily="18" charset="0"/>
              <a:ea typeface="Calibri" panose="020F0502020204030204" pitchFamily="34" charset="0"/>
              <a:cs typeface="Times New Roman CYR" pitchFamily="18" charset="0"/>
            </a:endParaRPr>
          </a:p>
          <a:p>
            <a:pPr>
              <a:lnSpc>
                <a:spcPct val="107000"/>
              </a:lnSpc>
            </a:pP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        - балалардың </a:t>
            </a:r>
            <a:r>
              <a:rPr lang="kk-KZ" b="1" dirty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физиологиялық, психологиялық, </a:t>
            </a: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әлеуметтік</a:t>
            </a:r>
            <a:b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</a:b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          </a:t>
            </a:r>
            <a:r>
              <a:rPr lang="kk-KZ" b="1" dirty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дамуындағы ауытқушылыққа байланысты </a:t>
            </a: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кешенді</a:t>
            </a:r>
            <a:b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</a:b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          </a:t>
            </a:r>
            <a:r>
              <a:rPr lang="kk-KZ" b="1" dirty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профилактика жүргізу;</a:t>
            </a:r>
            <a:endParaRPr lang="ru-RU" b="1" dirty="0">
              <a:solidFill>
                <a:srgbClr val="0070C0"/>
              </a:solidFill>
              <a:latin typeface="Times New Roman CYR" pitchFamily="18" charset="0"/>
              <a:ea typeface="Calibri" panose="020F0502020204030204" pitchFamily="34" charset="0"/>
              <a:cs typeface="Times New Roman CYR" pitchFamily="18" charset="0"/>
            </a:endParaRPr>
          </a:p>
          <a:p>
            <a:pPr>
              <a:lnSpc>
                <a:spcPct val="107000"/>
              </a:lnSpc>
            </a:pP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       - білім </a:t>
            </a:r>
            <a:r>
              <a:rPr lang="kk-KZ" b="1" dirty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беру мекемелеріне бармайтын мектепке дейінгі </a:t>
            </a: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/>
            </a:r>
            <a:b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</a:b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         жастағы </a:t>
            </a:r>
            <a:r>
              <a:rPr lang="kk-KZ" b="1" dirty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балаларға көмек көрсету.</a:t>
            </a:r>
            <a:endParaRPr lang="ru-RU" b="1" dirty="0">
              <a:solidFill>
                <a:srgbClr val="0070C0"/>
              </a:solidFill>
              <a:latin typeface="Times New Roman CYR" pitchFamily="18" charset="0"/>
              <a:ea typeface="Calibri" panose="020F0502020204030204" pitchFamily="34" charset="0"/>
              <a:cs typeface="Times New Roman CYR" pitchFamily="18" charset="0"/>
            </a:endParaRPr>
          </a:p>
          <a:p>
            <a:pPr>
              <a:lnSpc>
                <a:spcPct val="107000"/>
              </a:lnSpc>
            </a:pP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       - «</a:t>
            </a:r>
            <a:r>
              <a:rPr lang="kk-KZ" b="1" dirty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Кеңес беру </a:t>
            </a: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пункті» </a:t>
            </a:r>
            <a:r>
              <a:rPr lang="kk-KZ" b="1" dirty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жалпыға бірдей білім </a:t>
            </a: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/>
            </a:r>
            <a:b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</a:b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          бағдарламасының </a:t>
            </a:r>
            <a:r>
              <a:rPr lang="kk-KZ" b="1" dirty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іске асыратын құрамдас бөлімі </a:t>
            </a: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болып </a:t>
            </a:r>
            <a:b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</a:br>
            <a:r>
              <a:rPr lang="kk-KZ" b="1" dirty="0" smtClean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          табылады</a:t>
            </a:r>
            <a:r>
              <a:rPr lang="kk-KZ" b="1" dirty="0">
                <a:solidFill>
                  <a:srgbClr val="0070C0"/>
                </a:solidFill>
                <a:latin typeface="Times New Roman CYR" pitchFamily="18" charset="0"/>
                <a:ea typeface="Calibri" panose="020F0502020204030204" pitchFamily="34" charset="0"/>
                <a:cs typeface="Times New Roman CYR" pitchFamily="18" charset="0"/>
              </a:rPr>
              <a:t>.</a:t>
            </a:r>
            <a:endParaRPr lang="ru-RU" b="1" dirty="0">
              <a:solidFill>
                <a:srgbClr val="0070C0"/>
              </a:solidFill>
              <a:latin typeface="Times New Roman CYR" pitchFamily="18" charset="0"/>
              <a:cs typeface="Times New Roman CYR" pitchFamily="18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4303B062-C741-4740-BD0B-0FB34DF51961}"/>
              </a:ext>
            </a:extLst>
          </p:cNvPr>
          <p:cNvSpPr/>
          <p:nvPr/>
        </p:nvSpPr>
        <p:spPr>
          <a:xfrm>
            <a:off x="4534672" y="1647548"/>
            <a:ext cx="388039" cy="402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735" tIns="41367" rIns="82735" bIns="41367"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6BCED135-401C-47F6-AB10-6F4974FB1D35}"/>
              </a:ext>
            </a:extLst>
          </p:cNvPr>
          <p:cNvSpPr/>
          <p:nvPr/>
        </p:nvSpPr>
        <p:spPr>
          <a:xfrm>
            <a:off x="4511717" y="4311375"/>
            <a:ext cx="388039" cy="402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735" tIns="41367" rIns="82735" bIns="41367"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EB39CDE8-FDEE-41D7-A32C-E354E19265A7}"/>
              </a:ext>
            </a:extLst>
          </p:cNvPr>
          <p:cNvSpPr/>
          <p:nvPr/>
        </p:nvSpPr>
        <p:spPr>
          <a:xfrm>
            <a:off x="4511717" y="5010612"/>
            <a:ext cx="388039" cy="402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735" tIns="41367" rIns="82735" bIns="41367"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595DCE14-3031-47F1-A652-ADA9A12F55BA}"/>
              </a:ext>
            </a:extLst>
          </p:cNvPr>
          <p:cNvSpPr/>
          <p:nvPr/>
        </p:nvSpPr>
        <p:spPr>
          <a:xfrm>
            <a:off x="4521356" y="5681328"/>
            <a:ext cx="388039" cy="402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735" tIns="41367" rIns="82735" bIns="41367"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127002E4-DBD5-4749-8865-71F475D60602}"/>
              </a:ext>
            </a:extLst>
          </p:cNvPr>
          <p:cNvSpPr/>
          <p:nvPr/>
        </p:nvSpPr>
        <p:spPr>
          <a:xfrm>
            <a:off x="4524460" y="2339554"/>
            <a:ext cx="388039" cy="402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735" tIns="41367" rIns="82735" bIns="41367"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2798F1D6-2B80-47D6-AA7A-01F37152F3A3}"/>
              </a:ext>
            </a:extLst>
          </p:cNvPr>
          <p:cNvSpPr/>
          <p:nvPr/>
        </p:nvSpPr>
        <p:spPr>
          <a:xfrm>
            <a:off x="4509784" y="2969475"/>
            <a:ext cx="388039" cy="402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735" tIns="41367" rIns="82735" bIns="41367"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C1CE8398-F72E-47AD-AA1A-FB95D63FAD9D}"/>
              </a:ext>
            </a:extLst>
          </p:cNvPr>
          <p:cNvSpPr/>
          <p:nvPr/>
        </p:nvSpPr>
        <p:spPr>
          <a:xfrm>
            <a:off x="4509784" y="3634894"/>
            <a:ext cx="388039" cy="4022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735" tIns="41367" rIns="82735" bIns="41367"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7581" y="200201"/>
            <a:ext cx="1684421" cy="1521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533644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3E4D7CC-766F-48C5-B655-150E99F3D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" y="-29347"/>
            <a:ext cx="12192000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" y="-25400"/>
            <a:ext cx="3050972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0973" y="-29346"/>
            <a:ext cx="3050972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04927" y="-29344"/>
            <a:ext cx="3050972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50370" y="-29346"/>
            <a:ext cx="3050972" cy="423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C35F45F-CE4B-4FD3-B60C-B878E1E5DF04}"/>
              </a:ext>
            </a:extLst>
          </p:cNvPr>
          <p:cNvSpPr txBox="1"/>
          <p:nvPr/>
        </p:nvSpPr>
        <p:spPr>
          <a:xfrm>
            <a:off x="1974067" y="500428"/>
            <a:ext cx="8118823" cy="760650"/>
          </a:xfrm>
          <a:prstGeom prst="rect">
            <a:avLst/>
          </a:prstGeom>
          <a:noFill/>
        </p:spPr>
        <p:txBody>
          <a:bodyPr wrap="square" lIns="82735" tIns="41367" rIns="82735" bIns="41367">
            <a:spAutoFit/>
          </a:bodyPr>
          <a:lstStyle/>
          <a:p>
            <a:pPr algn="ctr"/>
            <a:r>
              <a:rPr lang="kk-KZ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Ерекше </a:t>
            </a:r>
            <a:r>
              <a:rPr lang="kk-KZ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білім беру қажеттіліктері бар балалар контингентіне сәйкес арнайы жағдайлардың болуы: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6A622D8-8A24-4774-BDCD-FA23020CEDD7}"/>
              </a:ext>
            </a:extLst>
          </p:cNvPr>
          <p:cNvSpPr txBox="1"/>
          <p:nvPr/>
        </p:nvSpPr>
        <p:spPr>
          <a:xfrm>
            <a:off x="1290079" y="1487285"/>
            <a:ext cx="9486797" cy="914539"/>
          </a:xfrm>
          <a:prstGeom prst="rect">
            <a:avLst/>
          </a:prstGeom>
          <a:noFill/>
        </p:spPr>
        <p:txBody>
          <a:bodyPr wrap="square" lIns="82735" tIns="41367" rIns="82735" bIns="41367">
            <a:spAutoFit/>
          </a:bodyPr>
          <a:lstStyle/>
          <a:p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Ерекше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берілуіне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қажеттілігі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мүмкіндіктері шектеулі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келушілер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 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Нұрлы болашақ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балабақша  аумағында және ғимаратында арнайы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 жасалған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ECAD6E8-5836-4A75-835A-9145B96727A3}"/>
              </a:ext>
            </a:extLst>
          </p:cNvPr>
          <p:cNvSpPr txBox="1"/>
          <p:nvPr/>
        </p:nvSpPr>
        <p:spPr>
          <a:xfrm>
            <a:off x="1069678" y="2688661"/>
            <a:ext cx="6213364" cy="3684528"/>
          </a:xfrm>
          <a:prstGeom prst="rect">
            <a:avLst/>
          </a:prstGeom>
          <a:noFill/>
        </p:spPr>
        <p:txBody>
          <a:bodyPr wrap="square" lIns="82735" tIns="41367" rIns="82735" bIns="41367">
            <a:spAutoFit/>
          </a:bodyPr>
          <a:lstStyle/>
          <a:p>
            <a:endParaRPr lang="kk-KZ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kk-KZ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едергісіз ортаның болуы</a:t>
            </a:r>
            <a:endPara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Пандус </a:t>
            </a:r>
            <a:r>
              <a:rPr lang="kk-KZ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kk-KZ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Тактильді </a:t>
            </a:r>
            <a:r>
              <a:rPr lang="kk-KZ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жолдар </a:t>
            </a:r>
            <a:r>
              <a:rPr lang="kk-KZ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kk-KZ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Брайль тақтайшалары - </a:t>
            </a:r>
            <a:r>
              <a:rPr lang="kk-KZ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</a:t>
            </a:r>
            <a:endParaRPr lang="kk-KZ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Мнемотаблицалар - </a:t>
            </a:r>
            <a:r>
              <a:rPr lang="kk-KZ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</a:t>
            </a:r>
            <a:endParaRPr lang="kk-KZ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Сигналдық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белгілер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</a:t>
            </a:r>
          </a:p>
          <a:p>
            <a:pPr>
              <a:buFontTx/>
              <a:buChar char="-"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Кең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кіреберістер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(1,5м) -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жасалынды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Дәретханалардағы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арнайы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құрылғылар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жасалынды</a:t>
            </a:r>
            <a:endParaRPr lang="kk-KZ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k-KZ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Педагогтердің </a:t>
            </a:r>
            <a:r>
              <a:rPr lang="kk-KZ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жалпы санынан инклюзивті білім беру бойынша біліктілікті арттыру курстарынан өткен педагогтердің үлесі </a:t>
            </a:r>
            <a:r>
              <a:rPr lang="kk-KZ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kk-KZ" b="1" u="sng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kk-KZ" b="1" u="sng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spc="9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Психологтың </a:t>
            </a:r>
            <a:r>
              <a:rPr lang="kk-KZ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сүйемелдеуін </a:t>
            </a:r>
            <a:r>
              <a:rPr lang="kk-KZ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ұйымдастыру - </a:t>
            </a:r>
            <a:r>
              <a:rPr lang="kk-KZ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</a:t>
            </a:r>
            <a:endParaRPr lang="ru-RU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A74DF86-092A-45DD-AF16-5ABD0256D55A}"/>
              </a:ext>
            </a:extLst>
          </p:cNvPr>
          <p:cNvSpPr txBox="1"/>
          <p:nvPr/>
        </p:nvSpPr>
        <p:spPr>
          <a:xfrm>
            <a:off x="7283041" y="3077856"/>
            <a:ext cx="4128648" cy="2299533"/>
          </a:xfrm>
          <a:prstGeom prst="rect">
            <a:avLst/>
          </a:prstGeom>
          <a:noFill/>
        </p:spPr>
        <p:txBody>
          <a:bodyPr wrap="square" lIns="82735" tIns="41367" rIns="82735" bIns="41367">
            <a:spAutoFit/>
          </a:bodyPr>
          <a:lstStyle/>
          <a:p>
            <a:r>
              <a:rPr lang="kk-KZ" b="1" u="sng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ҰСЫНЫЛҒАН</a:t>
            </a:r>
            <a:r>
              <a:rPr lang="kk-KZ" b="1" u="sng" kern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kk-KZ" b="1" kern="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kk-KZ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Фотоматериалдар</a:t>
            </a:r>
          </a:p>
          <a:p>
            <a:r>
              <a:rPr lang="kk-KZ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Бекітілген кедергісіз орта </a:t>
            </a:r>
            <a:r>
              <a:rPr lang="kk-KZ" b="1" u="sng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Паспорты</a:t>
            </a:r>
          </a:p>
          <a:p>
            <a:r>
              <a:rPr lang="kk-KZ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Инклюзивті білім беру бойынша біліктілікті арттыру курстарынан өткен </a:t>
            </a:r>
            <a:r>
              <a:rPr lang="kk-KZ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педагогтердің </a:t>
            </a:r>
            <a:r>
              <a:rPr lang="kk-KZ" b="1" kern="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сертификаттары</a:t>
            </a:r>
          </a:p>
          <a:p>
            <a:r>
              <a:rPr lang="kk-KZ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ПМПК қорытындылары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kk-KZ" b="1" kern="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41500" y="364767"/>
            <a:ext cx="1684421" cy="1387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235961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 l="1404" r="1404" b="280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225346" y="3162271"/>
            <a:ext cx="3283028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kk-KZ" sz="18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Кедергісіз ортаның болуы</a:t>
            </a:r>
            <a:r>
              <a:rPr lang="kk-KZ" sz="1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800" u="sng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" y="50802"/>
            <a:ext cx="3050972" cy="4231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047656" y="50802"/>
            <a:ext cx="3050972" cy="42319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098629" y="50802"/>
            <a:ext cx="3050972" cy="4231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172391" y="50802"/>
            <a:ext cx="3050972" cy="4231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3247DE8-4B5D-4440-82B9-9ACAA2EFE552}"/>
              </a:ext>
            </a:extLst>
          </p:cNvPr>
          <p:cNvSpPr txBox="1"/>
          <p:nvPr/>
        </p:nvSpPr>
        <p:spPr>
          <a:xfrm>
            <a:off x="906918" y="613231"/>
            <a:ext cx="9375546" cy="760650"/>
          </a:xfrm>
          <a:prstGeom prst="rect">
            <a:avLst/>
          </a:prstGeom>
          <a:noFill/>
        </p:spPr>
        <p:txBody>
          <a:bodyPr wrap="square" lIns="82735" tIns="41367" rIns="82735" bIns="41367">
            <a:spAutoFit/>
          </a:bodyPr>
          <a:lstStyle/>
          <a:p>
            <a:pPr algn="ctr"/>
            <a:r>
              <a:rPr lang="kk-KZ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Ерекше білім беру қажеттіліктері бар балалар контингентіне </a:t>
            </a:r>
            <a:br>
              <a:rPr lang="kk-KZ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сәйкес арнайы жағдайлардың болуы: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19" name="Picture 2" descr="C:\Users\ПК\Desktop\4224b82e-7d1f-41d3-aa8a-2e14c9b9312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6739" t="51879" r="3266" b="2784"/>
          <a:stretch/>
        </p:blipFill>
        <p:spPr bwMode="auto">
          <a:xfrm>
            <a:off x="6098631" y="4160746"/>
            <a:ext cx="1650318" cy="1916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4956" y="1955850"/>
            <a:ext cx="1687827" cy="1978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Прямоугольник 27"/>
          <p:cNvSpPr/>
          <p:nvPr/>
        </p:nvSpPr>
        <p:spPr>
          <a:xfrm>
            <a:off x="8120687" y="3445007"/>
            <a:ext cx="3492346" cy="2299533"/>
          </a:xfrm>
          <a:prstGeom prst="rect">
            <a:avLst/>
          </a:prstGeom>
        </p:spPr>
        <p:txBody>
          <a:bodyPr wrap="square" lIns="82735" tIns="41367" rIns="82735" bIns="41367">
            <a:spAutoFit/>
          </a:bodyPr>
          <a:lstStyle/>
          <a:p>
            <a:r>
              <a:rPr lang="kk-KZ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Пандус 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Тактильді </a:t>
            </a:r>
            <a:r>
              <a:rPr lang="kk-KZ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жолдар </a:t>
            </a:r>
            <a:endParaRPr lang="ru-RU" sz="1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Брайль </a:t>
            </a:r>
            <a:r>
              <a:rPr lang="kk-KZ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тақтайшалары </a:t>
            </a:r>
          </a:p>
          <a:p>
            <a:r>
              <a:rPr lang="kk-KZ" sz="1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Мнемотаблицалар</a:t>
            </a:r>
            <a:endParaRPr lang="kk-KZ" sz="1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Сигналдық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белгілер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Кең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кіреберістер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(1,5м) </a:t>
            </a:r>
          </a:p>
          <a:p>
            <a:pPr>
              <a:buFontTx/>
              <a:buChar char="-"/>
            </a:pPr>
            <a:r>
              <a:rPr lang="ru-RU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Дәретханалардағы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арнайы</a:t>
            </a:r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құрылғылар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k-KZ" sz="18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501" r="340"/>
          <a:stretch>
            <a:fillRect/>
          </a:stretch>
        </p:blipFill>
        <p:spPr>
          <a:xfrm>
            <a:off x="6192761" y="1943883"/>
            <a:ext cx="1650318" cy="1990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" descr="C:\Users\ПК\Desktop\4224b82e-7d1f-41d3-aa8a-2e14c9b9312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691" t="54361" r="67313" b="3466"/>
          <a:stretch/>
        </p:blipFill>
        <p:spPr bwMode="auto">
          <a:xfrm>
            <a:off x="581961" y="4138110"/>
            <a:ext cx="1648144" cy="1938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" descr="C:\Users\ПК\Desktop\4224b82e-7d1f-41d3-aa8a-2e14c9b9312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691" t="2934" r="67313" b="53439"/>
          <a:stretch/>
        </p:blipFill>
        <p:spPr bwMode="auto">
          <a:xfrm>
            <a:off x="578173" y="1974475"/>
            <a:ext cx="1533017" cy="1969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" descr="C:\Users\ПК\Desktop\4224b82e-7d1f-41d3-aa8a-2e14c9b9312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5001" t="2946" r="35003" b="51662"/>
          <a:stretch/>
        </p:blipFill>
        <p:spPr bwMode="auto">
          <a:xfrm>
            <a:off x="2425780" y="1971310"/>
            <a:ext cx="1685142" cy="1975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" descr="C:\Users\ПК\Desktop\4224b82e-7d1f-41d3-aa8a-2e14c9b9312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5002" t="51355" r="35002" b="4368"/>
          <a:stretch/>
        </p:blipFill>
        <p:spPr bwMode="auto">
          <a:xfrm>
            <a:off x="4243368" y="4138110"/>
            <a:ext cx="1709414" cy="1938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" descr="C:\Users\ПК\Desktop\4224b82e-7d1f-41d3-aa8a-2e14c9b9312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6927" t="2541" r="2724" b="51527"/>
          <a:stretch/>
        </p:blipFill>
        <p:spPr bwMode="auto">
          <a:xfrm>
            <a:off x="2459374" y="4138110"/>
            <a:ext cx="1651934" cy="1938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5185" y="474001"/>
            <a:ext cx="1684421" cy="123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13F09BA3-BFDD-4A7A-B605-A3FD037BBA8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2917" y="1974475"/>
            <a:ext cx="1527885" cy="1023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3E4D7CC-766F-48C5-B655-150E99F3D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1"/>
            <a:ext cx="12192000" cy="691528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52501" y="50802"/>
            <a:ext cx="2574257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26759" y="54044"/>
            <a:ext cx="2574257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101016" y="57287"/>
            <a:ext cx="2574257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660228" y="50802"/>
            <a:ext cx="2574257" cy="423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6CC069B-F1AC-49C8-90A9-5440B0E3A9AE}"/>
              </a:ext>
            </a:extLst>
          </p:cNvPr>
          <p:cNvSpPr txBox="1"/>
          <p:nvPr/>
        </p:nvSpPr>
        <p:spPr>
          <a:xfrm>
            <a:off x="2053986" y="544083"/>
            <a:ext cx="8107636" cy="498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667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Қолайлы жағдай және қауіпсіз орта жасау:</a:t>
            </a:r>
            <a:endParaRPr lang="ru-RU" sz="2667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D8D19AD-3488-4BFA-AC49-20A69BA2AB81}"/>
              </a:ext>
            </a:extLst>
          </p:cNvPr>
          <p:cNvSpPr txBox="1"/>
          <p:nvPr/>
        </p:nvSpPr>
        <p:spPr>
          <a:xfrm>
            <a:off x="1570527" y="1177497"/>
            <a:ext cx="3548067" cy="140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14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МКҚК </a:t>
            </a:r>
            <a:r>
              <a:rPr lang="kk-KZ" sz="1714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«Нұрлы болашақ» балабақшасы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бейнебақылаумен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жабдықталған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Барлығы 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- 12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бейнекамера</a:t>
            </a:r>
            <a:endParaRPr lang="ru-RU" sz="1714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Регистраторлар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саны - 1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087F7F9-2A8B-4F48-A1D6-FFF6E758AC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18522" r="77983"/>
                    </a14:imgEffect>
                  </a14:imgLayer>
                </a14:imgProps>
              </a:ext>
            </a:extLst>
          </a:blip>
          <a:srcRect l="11089" r="14584"/>
          <a:stretch/>
        </p:blipFill>
        <p:spPr>
          <a:xfrm>
            <a:off x="4006600" y="4223836"/>
            <a:ext cx="1614576" cy="13448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9632CB0-955B-49AA-80BB-4639DB3DF7A2}"/>
              </a:ext>
            </a:extLst>
          </p:cNvPr>
          <p:cNvSpPr txBox="1"/>
          <p:nvPr/>
        </p:nvSpPr>
        <p:spPr>
          <a:xfrm>
            <a:off x="1501600" y="6183823"/>
            <a:ext cx="6093854" cy="67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0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ақпаратты</a:t>
            </a:r>
            <a:r>
              <a:rPr lang="ru-RU" sz="190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сақтау</a:t>
            </a:r>
            <a:r>
              <a:rPr lang="ru-RU" sz="190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мерзімі</a:t>
            </a:r>
            <a:r>
              <a:rPr lang="ru-RU" sz="190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бейнекамера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- 30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тәулік</a:t>
            </a:r>
            <a:endParaRPr lang="ru-RU" sz="1905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A6BB98C3-3E7E-4BD2-BA01-3ED5E53EFE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2342" b="99766" l="0" r="100000">
                        <a14:foregroundMark x1="28412" y1="61827" x2="20613" y2="74473"/>
                        <a14:foregroundMark x1="23955" y1="63466" x2="16156" y2="72834"/>
                      </a14:backgroundRemoval>
                    </a14:imgEffect>
                  </a14:imgLayer>
                </a14:imgProps>
              </a:ext>
            </a:extLst>
          </a:blip>
          <a:srcRect l="2992" t="2210" r="2402" b="6548"/>
          <a:stretch/>
        </p:blipFill>
        <p:spPr>
          <a:xfrm>
            <a:off x="3526759" y="2584476"/>
            <a:ext cx="1191255" cy="161814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9FE4B70-B457-4AF9-88B0-6E8CC33B9890}"/>
              </a:ext>
            </a:extLst>
          </p:cNvPr>
          <p:cNvSpPr txBox="1"/>
          <p:nvPr/>
        </p:nvSpPr>
        <p:spPr>
          <a:xfrm>
            <a:off x="1469571" y="2900714"/>
            <a:ext cx="1868228" cy="88370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қосалқы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кіреберістерде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бейнекамера</a:t>
            </a:r>
            <a:endParaRPr lang="ru-RU" sz="1714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CAB7853-88C9-4254-8B61-87788811B162}"/>
              </a:ext>
            </a:extLst>
          </p:cNvPr>
          <p:cNvSpPr txBox="1"/>
          <p:nvPr/>
        </p:nvSpPr>
        <p:spPr>
          <a:xfrm>
            <a:off x="5253462" y="3652250"/>
            <a:ext cx="5239348" cy="1143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 күндерде бейнекамераларын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бақылауды басшы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психолог,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түнгі уақытта және демалыс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күндері 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 кестесіне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сәйкес,  күзетші жүзеге асырады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C2FEA25-4E12-440D-9FC9-B8B2FAEC4C7D}"/>
              </a:ext>
            </a:extLst>
          </p:cNvPr>
          <p:cNvSpPr txBox="1"/>
          <p:nvPr/>
        </p:nvSpPr>
        <p:spPr>
          <a:xfrm>
            <a:off x="7934299" y="3458494"/>
            <a:ext cx="2597970" cy="351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714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B824F98-4E84-4D6D-A6EF-349665B55081}"/>
              </a:ext>
            </a:extLst>
          </p:cNvPr>
          <p:cNvSpPr txBox="1"/>
          <p:nvPr/>
        </p:nvSpPr>
        <p:spPr>
          <a:xfrm>
            <a:off x="1400519" y="4306792"/>
            <a:ext cx="2684257" cy="167078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Ғимарат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ішіндегі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бейнекамера</a:t>
            </a:r>
            <a:endParaRPr lang="ru-RU" sz="1714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жиналатын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жерлерде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оларды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бақылау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бақылау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мүмкіндігі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71E9F7-D61D-45A1-8411-8F25FEFA92B5}"/>
              </a:ext>
            </a:extLst>
          </p:cNvPr>
          <p:cNvSpPr txBox="1"/>
          <p:nvPr/>
        </p:nvSpPr>
        <p:spPr>
          <a:xfrm>
            <a:off x="5387465" y="4938282"/>
            <a:ext cx="5217573" cy="1143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Бейнебақылау қызметін көрсету және істен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шыққан камераларды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жою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мақсатында  </a:t>
            </a:r>
            <a:r>
              <a:rPr lang="ru-RU" sz="1714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жылда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бейнебақылау техникалық қызмет көрсетуді</a:t>
            </a:r>
            <a:r>
              <a:rPr lang="ru-RU" sz="1714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kk-KZ" sz="1714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ЖШС «СПБ-Групп»</a:t>
            </a:r>
            <a:r>
              <a:rPr lang="ru-RU" sz="1714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жүргізеді</a:t>
            </a:r>
            <a:endParaRPr lang="ru-RU" sz="1714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 descr="C:\Users\ПК\Downloads\IMG-20230221-WA001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05814" y="1177497"/>
            <a:ext cx="2694229" cy="232135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3" descr="C:\Users\ПК\Downloads\IMG-20230221-WA001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3203"/>
          <a:stretch>
            <a:fillRect/>
          </a:stretch>
        </p:blipFill>
        <p:spPr bwMode="auto">
          <a:xfrm>
            <a:off x="7782453" y="1194750"/>
            <a:ext cx="2659132" cy="232135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3448940" y="3340395"/>
            <a:ext cx="200408" cy="57737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4122387" y="5009355"/>
            <a:ext cx="236203" cy="6743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623" y="420641"/>
            <a:ext cx="1102094" cy="1062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2340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" name="Объект 22">
            <a:extLst>
              <a:ext uri="{FF2B5EF4-FFF2-40B4-BE49-F238E27FC236}">
                <a16:creationId xmlns="" xmlns:a16="http://schemas.microsoft.com/office/drawing/2014/main" id="{129A7ED2-3BFA-4785-862E-500CACD53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373" y="1825625"/>
            <a:ext cx="4895255" cy="4351338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52501" y="50802"/>
            <a:ext cx="2574257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26759" y="54044"/>
            <a:ext cx="2574257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01016" y="57287"/>
            <a:ext cx="2574257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660228" y="50802"/>
            <a:ext cx="2574257" cy="4231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1E764A4-A598-4E44-A062-536BA54714BD}"/>
              </a:ext>
            </a:extLst>
          </p:cNvPr>
          <p:cNvSpPr txBox="1"/>
          <p:nvPr/>
        </p:nvSpPr>
        <p:spPr>
          <a:xfrm>
            <a:off x="1582374" y="509093"/>
            <a:ext cx="932659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095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«Нұрлы болашақ» балабақшасын </a:t>
            </a:r>
            <a:r>
              <a:rPr lang="ru-RU" sz="209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бейнебақылаумен қамтамасыз ету</a:t>
            </a:r>
            <a:endParaRPr lang="ru-RU" sz="2095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D51AC7EC-632D-4C4C-AB14-DC12B5F188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30" r="1108" b="14830"/>
          <a:stretch/>
        </p:blipFill>
        <p:spPr>
          <a:xfrm>
            <a:off x="8675274" y="1639766"/>
            <a:ext cx="1897174" cy="168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95103696-CCCA-4BA5-A90F-0C58038C13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978" t="14645" r="7249" b="70693"/>
          <a:stretch/>
        </p:blipFill>
        <p:spPr>
          <a:xfrm>
            <a:off x="7553007" y="1072202"/>
            <a:ext cx="732563" cy="688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2" name="Рамка 71">
            <a:extLst>
              <a:ext uri="{FF2B5EF4-FFF2-40B4-BE49-F238E27FC236}">
                <a16:creationId xmlns="" xmlns:a16="http://schemas.microsoft.com/office/drawing/2014/main" id="{18D884E7-6F7B-426A-A111-2294C2E97DEE}"/>
              </a:ext>
            </a:extLst>
          </p:cNvPr>
          <p:cNvSpPr/>
          <p:nvPr/>
        </p:nvSpPr>
        <p:spPr>
          <a:xfrm>
            <a:off x="7537996" y="1057513"/>
            <a:ext cx="919691" cy="762026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sp>
        <p:nvSpPr>
          <p:cNvPr id="73" name="Рамка 72">
            <a:extLst>
              <a:ext uri="{FF2B5EF4-FFF2-40B4-BE49-F238E27FC236}">
                <a16:creationId xmlns="" xmlns:a16="http://schemas.microsoft.com/office/drawing/2014/main" id="{C53E18BA-2A69-46CA-B81D-1BBBB79DF1C7}"/>
              </a:ext>
            </a:extLst>
          </p:cNvPr>
          <p:cNvSpPr/>
          <p:nvPr/>
        </p:nvSpPr>
        <p:spPr>
          <a:xfrm>
            <a:off x="6091695" y="4968608"/>
            <a:ext cx="307959" cy="176270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sp>
        <p:nvSpPr>
          <p:cNvPr id="74" name="Рамка 73">
            <a:extLst>
              <a:ext uri="{FF2B5EF4-FFF2-40B4-BE49-F238E27FC236}">
                <a16:creationId xmlns="" xmlns:a16="http://schemas.microsoft.com/office/drawing/2014/main" id="{AAE9B2F5-94B5-4DE6-8351-DFCBA6F5022C}"/>
              </a:ext>
            </a:extLst>
          </p:cNvPr>
          <p:cNvSpPr/>
          <p:nvPr/>
        </p:nvSpPr>
        <p:spPr>
          <a:xfrm>
            <a:off x="5977233" y="4665889"/>
            <a:ext cx="435794" cy="437000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D1E01120-C12F-4B5A-B334-6A5B3B74FE53}"/>
              </a:ext>
            </a:extLst>
          </p:cNvPr>
          <p:cNvSpPr txBox="1"/>
          <p:nvPr/>
        </p:nvSpPr>
        <p:spPr>
          <a:xfrm>
            <a:off x="1405521" y="1009742"/>
            <a:ext cx="6018174" cy="67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90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Ғимараттың периметрі</a:t>
            </a:r>
            <a:r>
              <a:rPr lang="ru-RU" sz="190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90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қосалқы кіреберістерде</a:t>
            </a:r>
            <a:r>
              <a:rPr lang="ru-RU" sz="190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 </a:t>
            </a:r>
            <a:r>
              <a:rPr lang="ru-RU" sz="190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сыртқы бейнекамера</a:t>
            </a:r>
            <a:r>
              <a:rPr lang="ru-RU" sz="190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орнатылған</a:t>
            </a:r>
            <a:endParaRPr lang="ru-RU" sz="1905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Рамка 37">
            <a:extLst>
              <a:ext uri="{FF2B5EF4-FFF2-40B4-BE49-F238E27FC236}">
                <a16:creationId xmlns="" xmlns:a16="http://schemas.microsoft.com/office/drawing/2014/main" id="{A125EE70-6EF0-4050-B492-2D6C6F6E49AA}"/>
              </a:ext>
            </a:extLst>
          </p:cNvPr>
          <p:cNvSpPr/>
          <p:nvPr/>
        </p:nvSpPr>
        <p:spPr>
          <a:xfrm>
            <a:off x="7045038" y="5256392"/>
            <a:ext cx="492959" cy="502663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57B98F92-B41D-4272-95ED-7F3EB17515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12" y="2051456"/>
            <a:ext cx="3837016" cy="2046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DCADD595-C302-4E31-8254-89CD33E663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74" y="4241504"/>
            <a:ext cx="3837016" cy="207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ACEA8560-CA1A-4B63-8FD5-B2FCC366F5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606" y="4241504"/>
            <a:ext cx="2576019" cy="2076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" name="Рамка 51">
            <a:extLst>
              <a:ext uri="{FF2B5EF4-FFF2-40B4-BE49-F238E27FC236}">
                <a16:creationId xmlns="" xmlns:a16="http://schemas.microsoft.com/office/drawing/2014/main" id="{C53E18BA-2A69-46CA-B81D-1BBBB79DF1C7}"/>
              </a:ext>
            </a:extLst>
          </p:cNvPr>
          <p:cNvSpPr/>
          <p:nvPr/>
        </p:nvSpPr>
        <p:spPr>
          <a:xfrm>
            <a:off x="6777913" y="5056743"/>
            <a:ext cx="267124" cy="217063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sp>
        <p:nvSpPr>
          <p:cNvPr id="53" name="Рамка 52">
            <a:extLst>
              <a:ext uri="{FF2B5EF4-FFF2-40B4-BE49-F238E27FC236}">
                <a16:creationId xmlns="" xmlns:a16="http://schemas.microsoft.com/office/drawing/2014/main" id="{2363C310-32B6-4E12-95B7-2D92BF26BA82}"/>
              </a:ext>
            </a:extLst>
          </p:cNvPr>
          <p:cNvSpPr/>
          <p:nvPr/>
        </p:nvSpPr>
        <p:spPr>
          <a:xfrm>
            <a:off x="4432773" y="4494884"/>
            <a:ext cx="381114" cy="391852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8E009B1C-D32F-42E1-869E-8EE46D21BA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660228" y="3518994"/>
            <a:ext cx="1897174" cy="2730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Рамка 55">
            <a:extLst>
              <a:ext uri="{FF2B5EF4-FFF2-40B4-BE49-F238E27FC236}">
                <a16:creationId xmlns="" xmlns:a16="http://schemas.microsoft.com/office/drawing/2014/main" id="{2363C310-32B6-4E12-95B7-2D92BF26BA82}"/>
              </a:ext>
            </a:extLst>
          </p:cNvPr>
          <p:cNvSpPr/>
          <p:nvPr/>
        </p:nvSpPr>
        <p:spPr>
          <a:xfrm>
            <a:off x="9146950" y="4426774"/>
            <a:ext cx="209846" cy="239114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A4EB0BF7-5CA9-43CB-8F4B-347669BFBCC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603" y="2022860"/>
            <a:ext cx="1633574" cy="2075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" name="Рамка 62">
            <a:extLst>
              <a:ext uri="{FF2B5EF4-FFF2-40B4-BE49-F238E27FC236}">
                <a16:creationId xmlns="" xmlns:a16="http://schemas.microsoft.com/office/drawing/2014/main" id="{FC42C363-CBDF-4B22-AAC7-FDEECDDB9BE2}"/>
              </a:ext>
            </a:extLst>
          </p:cNvPr>
          <p:cNvSpPr/>
          <p:nvPr/>
        </p:nvSpPr>
        <p:spPr>
          <a:xfrm>
            <a:off x="6634958" y="2733594"/>
            <a:ext cx="276517" cy="238853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="" xmlns:a16="http://schemas.microsoft.com/office/drawing/2014/main" id="{9909515B-804F-4E4E-98BE-66B13C419882}"/>
              </a:ext>
            </a:extLst>
          </p:cNvPr>
          <p:cNvCxnSpPr>
            <a:cxnSpLocks/>
          </p:cNvCxnSpPr>
          <p:nvPr/>
        </p:nvCxnSpPr>
        <p:spPr>
          <a:xfrm flipH="1">
            <a:off x="4955389" y="1639766"/>
            <a:ext cx="2817077" cy="27796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Прямая со стрелкой 65">
            <a:extLst>
              <a:ext uri="{FF2B5EF4-FFF2-40B4-BE49-F238E27FC236}">
                <a16:creationId xmlns="" xmlns:a16="http://schemas.microsoft.com/office/drawing/2014/main" id="{49B0E825-1245-47EF-8946-51CF3D95C7E0}"/>
              </a:ext>
            </a:extLst>
          </p:cNvPr>
          <p:cNvCxnSpPr>
            <a:cxnSpLocks/>
          </p:cNvCxnSpPr>
          <p:nvPr/>
        </p:nvCxnSpPr>
        <p:spPr>
          <a:xfrm flipH="1">
            <a:off x="2500691" y="1438525"/>
            <a:ext cx="5194487" cy="8932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="" xmlns:a16="http://schemas.microsoft.com/office/drawing/2014/main" id="{EB66A7B2-A4DE-4AA6-82C3-3B51B6A1D093}"/>
              </a:ext>
            </a:extLst>
          </p:cNvPr>
          <p:cNvCxnSpPr>
            <a:cxnSpLocks/>
          </p:cNvCxnSpPr>
          <p:nvPr/>
        </p:nvCxnSpPr>
        <p:spPr>
          <a:xfrm>
            <a:off x="7997842" y="1639766"/>
            <a:ext cx="1241522" cy="26182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="" xmlns:a16="http://schemas.microsoft.com/office/drawing/2014/main" id="{269D3A4A-A4EE-42EF-996D-758AFDBC0BF5}"/>
              </a:ext>
            </a:extLst>
          </p:cNvPr>
          <p:cNvCxnSpPr>
            <a:cxnSpLocks/>
          </p:cNvCxnSpPr>
          <p:nvPr/>
        </p:nvCxnSpPr>
        <p:spPr>
          <a:xfrm flipH="1">
            <a:off x="7028875" y="2245938"/>
            <a:ext cx="1936156" cy="27226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" name="Рамка 40">
            <a:extLst>
              <a:ext uri="{FF2B5EF4-FFF2-40B4-BE49-F238E27FC236}">
                <a16:creationId xmlns="" xmlns:a16="http://schemas.microsoft.com/office/drawing/2014/main" id="{C53E18BA-2A69-46CA-B81D-1BBBB79DF1C7}"/>
              </a:ext>
            </a:extLst>
          </p:cNvPr>
          <p:cNvSpPr/>
          <p:nvPr/>
        </p:nvSpPr>
        <p:spPr>
          <a:xfrm>
            <a:off x="8965032" y="1888743"/>
            <a:ext cx="548664" cy="443028"/>
          </a:xfrm>
          <a:prstGeom prst="frame">
            <a:avLst/>
          </a:prstGeom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sp>
        <p:nvSpPr>
          <p:cNvPr id="44" name="Рамка 43">
            <a:extLst>
              <a:ext uri="{FF2B5EF4-FFF2-40B4-BE49-F238E27FC236}">
                <a16:creationId xmlns="" xmlns:a16="http://schemas.microsoft.com/office/drawing/2014/main" id="{2363C310-32B6-4E12-95B7-2D92BF26BA82}"/>
              </a:ext>
            </a:extLst>
          </p:cNvPr>
          <p:cNvSpPr/>
          <p:nvPr/>
        </p:nvSpPr>
        <p:spPr>
          <a:xfrm>
            <a:off x="1945583" y="2245938"/>
            <a:ext cx="397840" cy="473581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AE1F709-EE77-42E7-8742-500B1FE7F69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3" t="11589" r="85158" b="73974"/>
          <a:stretch/>
        </p:blipFill>
        <p:spPr>
          <a:xfrm>
            <a:off x="1198567" y="2819691"/>
            <a:ext cx="738688" cy="875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0" name="Рамка 69">
            <a:extLst>
              <a:ext uri="{FF2B5EF4-FFF2-40B4-BE49-F238E27FC236}">
                <a16:creationId xmlns="" xmlns:a16="http://schemas.microsoft.com/office/drawing/2014/main" id="{F2AAE8FC-0FFB-4B60-A4C7-57103F15983F}"/>
              </a:ext>
            </a:extLst>
          </p:cNvPr>
          <p:cNvSpPr/>
          <p:nvPr/>
        </p:nvSpPr>
        <p:spPr>
          <a:xfrm>
            <a:off x="1165729" y="2780771"/>
            <a:ext cx="771526" cy="914400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364" y="474000"/>
            <a:ext cx="1374075" cy="1165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20486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" name="Объект 50">
            <a:extLst>
              <a:ext uri="{FF2B5EF4-FFF2-40B4-BE49-F238E27FC236}">
                <a16:creationId xmlns="" xmlns:a16="http://schemas.microsoft.com/office/drawing/2014/main" id="{00938489-EDBA-450F-87C4-E10CEB08E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211" y="1825625"/>
            <a:ext cx="2753580" cy="4351338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50"/>
            <a:ext cx="12191999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52501" y="1"/>
            <a:ext cx="2574257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74417" y="-14739"/>
            <a:ext cx="2574257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07692" y="-14739"/>
            <a:ext cx="2574257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681949" y="1"/>
            <a:ext cx="2574257" cy="423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958A2E-8B04-4B50-986B-E7263CAE15AD}"/>
              </a:ext>
            </a:extLst>
          </p:cNvPr>
          <p:cNvSpPr txBox="1"/>
          <p:nvPr/>
        </p:nvSpPr>
        <p:spPr>
          <a:xfrm>
            <a:off x="3041962" y="592764"/>
            <a:ext cx="6213424" cy="67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905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«Нұрлы болашақ» балабақшасы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балабақшасын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бейнебақылаумен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ету</a:t>
            </a:r>
            <a:endParaRPr lang="ru-RU" sz="1905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0A55C3F-2B29-4F32-A872-5B2E9E9F5D61}"/>
              </a:ext>
            </a:extLst>
          </p:cNvPr>
          <p:cNvSpPr txBox="1"/>
          <p:nvPr/>
        </p:nvSpPr>
        <p:spPr>
          <a:xfrm>
            <a:off x="1705303" y="1285035"/>
            <a:ext cx="8461379" cy="1025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Террористік</a:t>
            </a:r>
            <a:r>
              <a:rPr lang="ru-RU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тұрғыдан</a:t>
            </a:r>
            <a:r>
              <a:rPr lang="ru-RU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осал</a:t>
            </a:r>
            <a:r>
              <a:rPr lang="ru-RU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объектілердің</a:t>
            </a:r>
            <a:r>
              <a:rPr lang="ru-RU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терроризмге</a:t>
            </a:r>
            <a:r>
              <a:rPr lang="ru-RU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қарсы</a:t>
            </a:r>
            <a:r>
              <a:rPr lang="ru-RU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қорғалуын</a:t>
            </a:r>
            <a:r>
              <a:rPr lang="ru-RU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ұйымдастыруға</a:t>
            </a:r>
            <a:r>
              <a:rPr lang="ru-RU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қойылатын</a:t>
            </a:r>
            <a:r>
              <a:rPr lang="ru-RU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талаптарды</a:t>
            </a:r>
            <a:r>
              <a:rPr lang="ru-RU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бекіту</a:t>
            </a:r>
            <a:r>
              <a:rPr lang="ru-RU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туралы</a:t>
            </a:r>
            <a:r>
              <a:rPr lang="kk-KZ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1524" b="1" kern="5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Қазақстан Республикасы Үкіметінің 2021 жылғы 6 мамырдағы № 305 қаулысына сәйкес ж</a:t>
            </a:r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аппай</a:t>
            </a:r>
            <a:r>
              <a:rPr lang="ru-RU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жиналатын</a:t>
            </a:r>
            <a:r>
              <a:rPr lang="ru-RU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жерлерде</a:t>
            </a:r>
            <a:r>
              <a:rPr lang="ru-RU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балаларды</a:t>
            </a:r>
            <a:r>
              <a:rPr lang="ru-RU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бақылау</a:t>
            </a:r>
            <a:r>
              <a:rPr lang="ru-RU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ru-RU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бақылау</a:t>
            </a:r>
            <a:r>
              <a:rPr lang="ru-RU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2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мүмкіндігі</a:t>
            </a:r>
            <a:r>
              <a:rPr lang="ru-RU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152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жасалған</a:t>
            </a:r>
            <a:endParaRPr lang="ru-RU" sz="1524" b="1" dirty="0">
              <a:solidFill>
                <a:srgbClr val="0070C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ECC77A77-6491-4335-9B86-6E7574A5E47C}"/>
              </a:ext>
            </a:extLst>
          </p:cNvPr>
          <p:cNvSpPr txBox="1"/>
          <p:nvPr/>
        </p:nvSpPr>
        <p:spPr>
          <a:xfrm>
            <a:off x="6572391" y="5401009"/>
            <a:ext cx="4219116" cy="879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Ғимарат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бейнебақылау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баспалдақ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алаңында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рекреацияларда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залында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орнатылған</a:t>
            </a:r>
            <a:endParaRPr lang="ru-RU" sz="1714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Рамка 53">
            <a:extLst>
              <a:ext uri="{FF2B5EF4-FFF2-40B4-BE49-F238E27FC236}">
                <a16:creationId xmlns="" xmlns:a16="http://schemas.microsoft.com/office/drawing/2014/main" id="{048AE967-4AEC-463F-81A6-8AA94A989B98}"/>
              </a:ext>
            </a:extLst>
          </p:cNvPr>
          <p:cNvSpPr/>
          <p:nvPr/>
        </p:nvSpPr>
        <p:spPr>
          <a:xfrm>
            <a:off x="9337989" y="2123602"/>
            <a:ext cx="971856" cy="869750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4AC5FA89-B935-4794-9AF1-21D6BE1A7E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72" t="28588" r="76908" b="61905"/>
          <a:stretch/>
        </p:blipFill>
        <p:spPr>
          <a:xfrm>
            <a:off x="9449259" y="2200385"/>
            <a:ext cx="793313" cy="70212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A0A8CFCF-01B9-4867-84A9-AB8F2A197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24" y="2200385"/>
            <a:ext cx="1537090" cy="19316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3" name="Рамка 32">
            <a:extLst>
              <a:ext uri="{FF2B5EF4-FFF2-40B4-BE49-F238E27FC236}">
                <a16:creationId xmlns="" xmlns:a16="http://schemas.microsoft.com/office/drawing/2014/main" id="{510BD6BA-E22D-4DF3-B641-56B7670142C8}"/>
              </a:ext>
            </a:extLst>
          </p:cNvPr>
          <p:cNvSpPr/>
          <p:nvPr/>
        </p:nvSpPr>
        <p:spPr>
          <a:xfrm>
            <a:off x="2754044" y="2268815"/>
            <a:ext cx="223090" cy="266785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ABA24CAD-B04F-45DE-B69A-1BA2FFD00A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81" y="2453110"/>
            <a:ext cx="1888611" cy="230061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49A1A899-8756-403F-82C8-51D548ABA7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391" y="2535600"/>
            <a:ext cx="2067339" cy="282564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49A1A899-8756-403F-82C8-51D548ABA75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5" y="4361010"/>
            <a:ext cx="1916843" cy="21292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6AE7BD92-409A-4BE1-87A1-84A404F3D96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41"/>
          <a:stretch/>
        </p:blipFill>
        <p:spPr>
          <a:xfrm>
            <a:off x="3740982" y="4826163"/>
            <a:ext cx="2621916" cy="16690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06BA2795-1027-49AD-867D-ED1567EAA5D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251" y="3166196"/>
            <a:ext cx="1733334" cy="21296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45" name="Рамка 44">
            <a:extLst>
              <a:ext uri="{FF2B5EF4-FFF2-40B4-BE49-F238E27FC236}">
                <a16:creationId xmlns="" xmlns:a16="http://schemas.microsoft.com/office/drawing/2014/main" id="{80069AC9-4462-4AD4-86A6-3ECD2BA1C642}"/>
              </a:ext>
            </a:extLst>
          </p:cNvPr>
          <p:cNvSpPr/>
          <p:nvPr/>
        </p:nvSpPr>
        <p:spPr>
          <a:xfrm>
            <a:off x="5113784" y="2450612"/>
            <a:ext cx="302361" cy="239124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sp>
        <p:nvSpPr>
          <p:cNvPr id="50" name="Рамка 49">
            <a:extLst>
              <a:ext uri="{FF2B5EF4-FFF2-40B4-BE49-F238E27FC236}">
                <a16:creationId xmlns="" xmlns:a16="http://schemas.microsoft.com/office/drawing/2014/main" id="{80069AC9-4462-4AD4-86A6-3ECD2BA1C642}"/>
              </a:ext>
            </a:extLst>
          </p:cNvPr>
          <p:cNvSpPr/>
          <p:nvPr/>
        </p:nvSpPr>
        <p:spPr>
          <a:xfrm>
            <a:off x="9794900" y="3455550"/>
            <a:ext cx="260274" cy="295735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sp>
        <p:nvSpPr>
          <p:cNvPr id="56" name="Стрелка: изогнутая вниз 55">
            <a:extLst>
              <a:ext uri="{FF2B5EF4-FFF2-40B4-BE49-F238E27FC236}">
                <a16:creationId xmlns="" xmlns:a16="http://schemas.microsoft.com/office/drawing/2014/main" id="{F3111C45-4E09-4664-8540-FFAC68F8912E}"/>
              </a:ext>
            </a:extLst>
          </p:cNvPr>
          <p:cNvSpPr/>
          <p:nvPr/>
        </p:nvSpPr>
        <p:spPr>
          <a:xfrm rot="4979011">
            <a:off x="10217453" y="2806117"/>
            <a:ext cx="739895" cy="298990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sp>
        <p:nvSpPr>
          <p:cNvPr id="30" name="Рамка 29">
            <a:extLst>
              <a:ext uri="{FF2B5EF4-FFF2-40B4-BE49-F238E27FC236}">
                <a16:creationId xmlns="" xmlns:a16="http://schemas.microsoft.com/office/drawing/2014/main" id="{80069AC9-4462-4AD4-86A6-3ECD2BA1C642}"/>
              </a:ext>
            </a:extLst>
          </p:cNvPr>
          <p:cNvSpPr/>
          <p:nvPr/>
        </p:nvSpPr>
        <p:spPr>
          <a:xfrm>
            <a:off x="2602863" y="4542769"/>
            <a:ext cx="302360" cy="307612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sp>
        <p:nvSpPr>
          <p:cNvPr id="34" name="Рамка 33">
            <a:extLst>
              <a:ext uri="{FF2B5EF4-FFF2-40B4-BE49-F238E27FC236}">
                <a16:creationId xmlns="" xmlns:a16="http://schemas.microsoft.com/office/drawing/2014/main" id="{80069AC9-4462-4AD4-86A6-3ECD2BA1C642}"/>
              </a:ext>
            </a:extLst>
          </p:cNvPr>
          <p:cNvSpPr/>
          <p:nvPr/>
        </p:nvSpPr>
        <p:spPr>
          <a:xfrm>
            <a:off x="5835914" y="4869413"/>
            <a:ext cx="312760" cy="410015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sp>
        <p:nvSpPr>
          <p:cNvPr id="39" name="Выгнутая вправо стрелка 1">
            <a:extLst>
              <a:ext uri="{FF2B5EF4-FFF2-40B4-BE49-F238E27FC236}">
                <a16:creationId xmlns="" xmlns:a16="http://schemas.microsoft.com/office/drawing/2014/main" id="{BBE01AC6-8627-49FC-BF29-455FC158879B}"/>
              </a:ext>
            </a:extLst>
          </p:cNvPr>
          <p:cNvSpPr/>
          <p:nvPr/>
        </p:nvSpPr>
        <p:spPr>
          <a:xfrm rot="4455893" flipH="1">
            <a:off x="8354447" y="1740079"/>
            <a:ext cx="461504" cy="1270225"/>
          </a:xfrm>
          <a:prstGeom prst="curvedLeftArrow">
            <a:avLst>
              <a:gd name="adj1" fmla="val 18246"/>
              <a:gd name="adj2" fmla="val 50715"/>
              <a:gd name="adj3" fmla="val 6373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sp>
        <p:nvSpPr>
          <p:cNvPr id="29" name="Рамка 28">
            <a:extLst>
              <a:ext uri="{FF2B5EF4-FFF2-40B4-BE49-F238E27FC236}">
                <a16:creationId xmlns="" xmlns:a16="http://schemas.microsoft.com/office/drawing/2014/main" id="{80069AC9-4462-4AD4-86A6-3ECD2BA1C642}"/>
              </a:ext>
            </a:extLst>
          </p:cNvPr>
          <p:cNvSpPr/>
          <p:nvPr/>
        </p:nvSpPr>
        <p:spPr>
          <a:xfrm>
            <a:off x="7563832" y="2767178"/>
            <a:ext cx="302361" cy="366290"/>
          </a:xfrm>
          <a:prstGeom prst="fram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>
              <a:solidFill>
                <a:schemeClr val="tx1"/>
              </a:solidFill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17" y="408460"/>
            <a:ext cx="1420523" cy="127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37923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" name="Объект 50">
            <a:extLst>
              <a:ext uri="{FF2B5EF4-FFF2-40B4-BE49-F238E27FC236}">
                <a16:creationId xmlns="" xmlns:a16="http://schemas.microsoft.com/office/drawing/2014/main" id="{00938489-EDBA-450F-87C4-E10CEB08E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211" y="1825625"/>
            <a:ext cx="2753580" cy="4351338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3" y="0"/>
            <a:ext cx="11919857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52501" y="50802"/>
            <a:ext cx="2574257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526759" y="54044"/>
            <a:ext cx="2574257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101016" y="57287"/>
            <a:ext cx="2574257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8660228" y="50802"/>
            <a:ext cx="2574257" cy="423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958A2E-8B04-4B50-986B-E7263CAE15AD}"/>
              </a:ext>
            </a:extLst>
          </p:cNvPr>
          <p:cNvSpPr txBox="1"/>
          <p:nvPr/>
        </p:nvSpPr>
        <p:spPr>
          <a:xfrm>
            <a:off x="2065452" y="484353"/>
            <a:ext cx="7850399" cy="732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95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«Нұрлы болашақ» балабақшасын</a:t>
            </a:r>
            <a:r>
              <a:rPr lang="kk-KZ" sz="209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9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бейнебақылаумен қамтамасыз ету</a:t>
            </a:r>
            <a:endParaRPr lang="ru-RU" sz="2095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0A55C3F-2B29-4F32-A872-5B2E9E9F5D61}"/>
              </a:ext>
            </a:extLst>
          </p:cNvPr>
          <p:cNvSpPr txBox="1"/>
          <p:nvPr/>
        </p:nvSpPr>
        <p:spPr>
          <a:xfrm>
            <a:off x="6489417" y="2516673"/>
            <a:ext cx="3476602" cy="3253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«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Террористік</a:t>
            </a:r>
            <a:r>
              <a:rPr lang="ru-RU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тұрғыдан</a:t>
            </a:r>
            <a:r>
              <a:rPr lang="ru-RU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осал</a:t>
            </a:r>
            <a:r>
              <a:rPr lang="ru-RU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объектілердің</a:t>
            </a:r>
            <a:r>
              <a:rPr lang="ru-RU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терроризмге</a:t>
            </a:r>
            <a:r>
              <a:rPr lang="ru-RU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қарсы</a:t>
            </a:r>
            <a:r>
              <a:rPr lang="ru-RU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қорғалуын</a:t>
            </a:r>
            <a:r>
              <a:rPr lang="ru-RU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ұйымдастыруға</a:t>
            </a:r>
            <a:r>
              <a:rPr lang="ru-RU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қойылатын</a:t>
            </a:r>
            <a:r>
              <a:rPr lang="ru-RU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талаптарды</a:t>
            </a:r>
            <a:r>
              <a:rPr lang="ru-RU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бекіту</a:t>
            </a:r>
            <a:r>
              <a:rPr lang="ru-RU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туралы</a:t>
            </a:r>
            <a:r>
              <a:rPr lang="kk-KZ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524" b="1" kern="5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kk-KZ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Қазақстан Республикасы Үкіметінің 2021 жылғы 6 мамырдағы № 305 қаулысына сәйкес ж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аппай</a:t>
            </a:r>
            <a:r>
              <a:rPr lang="ru-RU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жиналатын</a:t>
            </a:r>
            <a:r>
              <a:rPr lang="ru-RU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жерлерде</a:t>
            </a:r>
            <a:r>
              <a:rPr lang="ru-RU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балаларды</a:t>
            </a:r>
            <a:r>
              <a:rPr lang="ru-RU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бақылау</a:t>
            </a:r>
            <a:r>
              <a:rPr lang="ru-RU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ru-RU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бақылау</a:t>
            </a:r>
            <a:r>
              <a:rPr lang="ru-RU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kern="50" spc="1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мүмкіндігі</a:t>
            </a:r>
            <a:r>
              <a:rPr lang="ru-RU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1714" b="1" kern="50" spc="1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жасалған</a:t>
            </a:r>
            <a:endParaRPr lang="ru-RU" sz="1714" b="1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A7073E4-A190-4E86-B740-F759F874DE1B}"/>
              </a:ext>
            </a:extLst>
          </p:cNvPr>
          <p:cNvSpPr txBox="1"/>
          <p:nvPr/>
        </p:nvSpPr>
        <p:spPr>
          <a:xfrm>
            <a:off x="1824880" y="1238922"/>
            <a:ext cx="8331540" cy="967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905" b="1" kern="50" spc="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Ж</a:t>
            </a:r>
            <a:r>
              <a:rPr lang="ru-RU" sz="1905" b="1" kern="50" spc="1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аппай</a:t>
            </a:r>
            <a:r>
              <a:rPr lang="ru-RU" sz="1905" b="1" kern="50" spc="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905" b="1" kern="50" spc="1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жиналатын</a:t>
            </a:r>
            <a:r>
              <a:rPr lang="ru-RU" sz="1905" b="1" kern="50" spc="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905" b="1" kern="50" spc="1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жерлерде</a:t>
            </a:r>
            <a:r>
              <a:rPr lang="ru-RU" sz="1905" b="1" kern="50" spc="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905" b="1" kern="50" spc="1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балаларды</a:t>
            </a:r>
            <a:r>
              <a:rPr lang="ru-RU" sz="1905" b="1" kern="50" spc="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905" b="1" kern="50" spc="1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бақылау</a:t>
            </a:r>
            <a:r>
              <a:rPr lang="ru-RU" sz="1905" b="1" kern="50" spc="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905" b="1" kern="50" spc="1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ru-RU" sz="1905" b="1" kern="50" spc="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905" b="1" kern="50" spc="1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бақылау</a:t>
            </a:r>
            <a:r>
              <a:rPr lang="ru-RU" sz="1905" b="1" kern="50" spc="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905" b="1" kern="50" spc="1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мүмкіндігі</a:t>
            </a:r>
            <a:r>
              <a:rPr lang="ru-RU" sz="1905" b="1" kern="50" spc="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1905" b="1" kern="50" spc="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жасалған </a:t>
            </a:r>
          </a:p>
          <a:p>
            <a:endParaRPr lang="ru-RU" sz="1905" dirty="0">
              <a:solidFill>
                <a:srgbClr val="0070C0"/>
              </a:solidFill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20960" y="2072735"/>
            <a:ext cx="3326992" cy="4369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17" y="408460"/>
            <a:ext cx="1420523" cy="127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493158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ED40B1-E877-4755-B9B9-016CF6BBE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CC580B28-6BCF-4BE7-9316-6051D6281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30664E1-F761-4DD0-8793-4278E21E4FD2}"/>
              </a:ext>
            </a:extLst>
          </p:cNvPr>
          <p:cNvSpPr txBox="1"/>
          <p:nvPr/>
        </p:nvSpPr>
        <p:spPr>
          <a:xfrm>
            <a:off x="2494921" y="1943941"/>
            <a:ext cx="7528938" cy="3097121"/>
          </a:xfrm>
          <a:prstGeom prst="rect">
            <a:avLst/>
          </a:prstGeom>
          <a:noFill/>
        </p:spPr>
        <p:txBody>
          <a:bodyPr wrap="square" lIns="78795" tIns="39397" rIns="78795" bIns="39397">
            <a:spAutoFit/>
          </a:bodyPr>
          <a:lstStyle/>
          <a:p>
            <a:pPr algn="ctr"/>
            <a:r>
              <a:rPr lang="kk-KZ" sz="20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Қобда ауданы  білім бөлімі жасаған мектепке дейінгі мекемелердің </a:t>
            </a:r>
            <a:r>
              <a:rPr lang="ru-RU" sz="20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мониторингі бойынша </a:t>
            </a:r>
            <a:endParaRPr lang="ru-RU" sz="2095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0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«Нұрлы болашақ» балабақшасы»</a:t>
            </a:r>
            <a:endParaRPr lang="ru-RU" sz="2095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0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095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381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2021-2022 оқу жылы – </a:t>
            </a:r>
            <a:r>
              <a:rPr lang="en-US" sz="2381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kk-KZ" sz="2381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kk-KZ" sz="2381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</a:t>
            </a:r>
            <a:endParaRPr lang="ru-RU" sz="2381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381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2022-2023 оқу жылы – </a:t>
            </a:r>
            <a:r>
              <a:rPr lang="en-US" sz="2381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kk-KZ" sz="2381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endParaRPr lang="ru-RU" sz="2381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381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2023-2024 оқу жылы – </a:t>
            </a:r>
            <a:r>
              <a:rPr lang="en-US" sz="2381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kk-KZ" sz="2381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endParaRPr lang="ru-RU" sz="2381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690"/>
              </a:spcAft>
            </a:pPr>
            <a:endParaRPr lang="kk-KZ" sz="4095" b="1" u="sng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A54053D-B546-4823-8296-1D4D43D19FAB}"/>
              </a:ext>
            </a:extLst>
          </p:cNvPr>
          <p:cNvSpPr txBox="1"/>
          <p:nvPr/>
        </p:nvSpPr>
        <p:spPr>
          <a:xfrm>
            <a:off x="2891399" y="691515"/>
            <a:ext cx="6998805" cy="575345"/>
          </a:xfrm>
          <a:prstGeom prst="rect">
            <a:avLst/>
          </a:prstGeom>
          <a:noFill/>
        </p:spPr>
        <p:txBody>
          <a:bodyPr wrap="square" lIns="78795" tIns="39397" rIns="78795" bIns="39397">
            <a:spAutoFit/>
          </a:bodyPr>
          <a:lstStyle/>
          <a:p>
            <a:pPr algn="ctr"/>
            <a:r>
              <a:rPr lang="kk-KZ" sz="3143" b="1" spc="9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Білім сапасының динамикасы </a:t>
            </a:r>
            <a:endParaRPr lang="ru-RU" sz="3143" b="1" dirty="0">
              <a:solidFill>
                <a:srgbClr val="002060"/>
              </a:solidFill>
            </a:endParaRPr>
          </a:p>
        </p:txBody>
      </p:sp>
      <p:pic>
        <p:nvPicPr>
          <p:cNvPr id="15" name="Picture 15">
            <a:extLst>
              <a:ext uri="{FF2B5EF4-FFF2-40B4-BE49-F238E27FC236}">
                <a16:creationId xmlns="" xmlns:a16="http://schemas.microsoft.com/office/drawing/2014/main" id="{583DA1D3-3594-4B59-87A5-1980500D27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2698" y="50802"/>
            <a:ext cx="2514101" cy="4231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428F1F7-2325-46B8-96BB-553C50D12E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633154" y="42703"/>
            <a:ext cx="2514101" cy="423199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="" xmlns:a16="http://schemas.microsoft.com/office/drawing/2014/main" id="{93433F2F-EC86-4FA9-B644-936E1C7F4C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94071" y="69949"/>
            <a:ext cx="2514101" cy="423199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="" xmlns:a16="http://schemas.microsoft.com/office/drawing/2014/main" id="{93785E08-BBA8-4954-9E0C-FE418E7A6B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54990" y="61365"/>
            <a:ext cx="2514101" cy="423199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="" xmlns:a16="http://schemas.microsoft.com/office/drawing/2014/main" id="{ABA821DB-8F85-404E-938A-05F9BB6A542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63401" y="6069680"/>
            <a:ext cx="2514101" cy="423199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="" xmlns:a16="http://schemas.microsoft.com/office/drawing/2014/main" id="{A9F0632F-186F-4D4F-9B33-2D24C12819E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5400000">
            <a:off x="127441" y="4856920"/>
            <a:ext cx="2923190" cy="3487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594" y="380126"/>
            <a:ext cx="1357135" cy="1445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865650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" name="Объект 28">
            <a:extLst>
              <a:ext uri="{FF2B5EF4-FFF2-40B4-BE49-F238E27FC236}">
                <a16:creationId xmlns="" xmlns:a16="http://schemas.microsoft.com/office/drawing/2014/main" id="{119A6A21-EA85-412D-9EDF-1F56F868B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46" y="1825625"/>
            <a:ext cx="2598509" cy="4351338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52501" y="50802"/>
            <a:ext cx="2574257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526759" y="54044"/>
            <a:ext cx="2574257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101016" y="57287"/>
            <a:ext cx="2574257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8660228" y="50802"/>
            <a:ext cx="2574257" cy="4231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BCF5377-EF23-473C-B758-4BE0B422190B}"/>
              </a:ext>
            </a:extLst>
          </p:cNvPr>
          <p:cNvSpPr txBox="1"/>
          <p:nvPr/>
        </p:nvSpPr>
        <p:spPr>
          <a:xfrm>
            <a:off x="1928906" y="1179121"/>
            <a:ext cx="3552051" cy="1670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Істен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шыққан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бейнекамералардың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жоқ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екендігі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туралы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бейнебақылау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техникалық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көрсетуді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1714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ЖШС «СПБ-Групп»</a:t>
            </a:r>
            <a:r>
              <a:rPr lang="ru-RU" sz="1714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анықтамасына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ұсынылды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Стрелка: влево 15">
            <a:extLst>
              <a:ext uri="{FF2B5EF4-FFF2-40B4-BE49-F238E27FC236}">
                <a16:creationId xmlns="" xmlns:a16="http://schemas.microsoft.com/office/drawing/2014/main" id="{64AF4E2A-2282-4819-932C-14C09F1EB7E9}"/>
              </a:ext>
            </a:extLst>
          </p:cNvPr>
          <p:cNvSpPr/>
          <p:nvPr/>
        </p:nvSpPr>
        <p:spPr>
          <a:xfrm>
            <a:off x="9755604" y="2014514"/>
            <a:ext cx="776325" cy="373288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/>
          </a:p>
        </p:txBody>
      </p:sp>
      <p:sp>
        <p:nvSpPr>
          <p:cNvPr id="18" name="Стрелка: влево 17">
            <a:extLst>
              <a:ext uri="{FF2B5EF4-FFF2-40B4-BE49-F238E27FC236}">
                <a16:creationId xmlns="" xmlns:a16="http://schemas.microsoft.com/office/drawing/2014/main" id="{447DA1DC-2CA4-4FE8-AE5D-96288B54A1DE}"/>
              </a:ext>
            </a:extLst>
          </p:cNvPr>
          <p:cNvSpPr/>
          <p:nvPr/>
        </p:nvSpPr>
        <p:spPr>
          <a:xfrm rot="10800000">
            <a:off x="2072867" y="4933247"/>
            <a:ext cx="2701908" cy="242316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4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6497440" y="169595"/>
            <a:ext cx="2509816" cy="3689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-3531" r="21383"/>
          <a:stretch/>
        </p:blipFill>
        <p:spPr bwMode="auto">
          <a:xfrm rot="5400000">
            <a:off x="6419572" y="2916856"/>
            <a:ext cx="2665550" cy="368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239628" y="4175043"/>
            <a:ext cx="2368384" cy="879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бейнекамералар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жұмыс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жағдайында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ru-RU" sz="1714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17" y="408460"/>
            <a:ext cx="1420523" cy="127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20886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/>
          <a:srcRect l="1404" r="1404" b="2808"/>
          <a:stretch>
            <a:fillRect/>
          </a:stretch>
        </p:blipFill>
        <p:spPr>
          <a:xfrm>
            <a:off x="0" y="0"/>
            <a:ext cx="12192000" cy="6807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52501" y="50802"/>
            <a:ext cx="2574257" cy="4231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23961" y="50802"/>
            <a:ext cx="2574257" cy="4231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098218" y="50802"/>
            <a:ext cx="2574257" cy="4231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691705" y="50802"/>
            <a:ext cx="2574257" cy="423199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/>
        </p:nvGraphicFramePr>
        <p:xfrm>
          <a:off x="1205840" y="2736980"/>
          <a:ext cx="5434642" cy="3906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6696850" y="2657709"/>
          <a:ext cx="3467596" cy="2250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BF4B250-70D2-4056-B55A-2608CCBCD068}"/>
              </a:ext>
            </a:extLst>
          </p:cNvPr>
          <p:cNvSpPr txBox="1"/>
          <p:nvPr/>
        </p:nvSpPr>
        <p:spPr>
          <a:xfrm>
            <a:off x="1580967" y="486171"/>
            <a:ext cx="8761462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09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Педагогикалық кадрлардың біліктілік санаттары туралы мәлімет</a:t>
            </a:r>
            <a:endParaRPr lang="ru-RU" sz="2095" b="1" dirty="0">
              <a:solidFill>
                <a:srgbClr val="002060"/>
              </a:solidFill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="" xmlns:a16="http://schemas.microsoft.com/office/drawing/2014/main" id="{CCB7F3CF-A1F8-454F-B6B9-14A1D72E4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967" y="1305288"/>
            <a:ext cx="175934" cy="35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86" tIns="43543" rIns="87086" bIns="43543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714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90034F3-A024-4B18-B729-E54997489A60}"/>
              </a:ext>
            </a:extLst>
          </p:cNvPr>
          <p:cNvSpPr txBox="1"/>
          <p:nvPr/>
        </p:nvSpPr>
        <p:spPr>
          <a:xfrm>
            <a:off x="6462652" y="4752063"/>
            <a:ext cx="4211780" cy="132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33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2023-2024 </a:t>
            </a:r>
            <a:r>
              <a:rPr lang="ru-RU" sz="1333" b="1" u="sng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оқу жылында</a:t>
            </a:r>
            <a:r>
              <a:rPr lang="kk-KZ" sz="1333" b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аттестаттау жоспарында</a:t>
            </a:r>
            <a:r>
              <a:rPr lang="ru-RU" sz="1333" b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333" b="1" u="sng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333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«Педагог-модератор" - </a:t>
            </a:r>
            <a:r>
              <a:rPr lang="kk-KZ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333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33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</a:t>
            </a:r>
          </a:p>
          <a:p>
            <a:r>
              <a:rPr lang="ru-RU" sz="1333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Елеманова </a:t>
            </a:r>
            <a:r>
              <a:rPr lang="kk-KZ" sz="13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Н, Туманчина </a:t>
            </a:r>
            <a:r>
              <a:rPr lang="kk-KZ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kk-KZ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Білалов А,</a:t>
            </a:r>
            <a:r>
              <a:rPr lang="ru-RU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333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Бошан</a:t>
            </a:r>
            <a:r>
              <a:rPr lang="ru-RU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 </a:t>
            </a:r>
            <a:r>
              <a:rPr lang="ru-RU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333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Педагог-сарапшы</a:t>
            </a:r>
            <a:r>
              <a:rPr lang="ru-RU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kk-KZ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 </a:t>
            </a:r>
            <a:r>
              <a:rPr lang="ru-RU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kk-KZ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Мухамбеталина А,Уразгулова –Садуакасова Ж</a:t>
            </a:r>
            <a:r>
              <a:rPr lang="ru-RU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3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333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Педагог-зерттеуші</a:t>
            </a:r>
            <a:r>
              <a:rPr lang="ru-RU" sz="13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-</a:t>
            </a:r>
            <a:r>
              <a:rPr lang="kk-KZ" sz="13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ru-RU" sz="1333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149" y="313765"/>
            <a:ext cx="1302755" cy="1167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3" name="Таблица 12">
            <a:extLst>
              <a:ext uri="{FF2B5EF4-FFF2-40B4-BE49-F238E27FC236}">
                <a16:creationId xmlns="" xmlns:a16="http://schemas.microsoft.com/office/drawing/2014/main" id="{375D2D0E-DE67-4894-881A-660857E97F2E}"/>
              </a:ext>
            </a:extLst>
          </p:cNvPr>
          <p:cNvGraphicFramePr>
            <a:graphicFrameLocks noGrp="1"/>
          </p:cNvGraphicFramePr>
          <p:nvPr/>
        </p:nvGraphicFramePr>
        <p:xfrm>
          <a:off x="1724955" y="1051336"/>
          <a:ext cx="8746524" cy="12779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4873">
                  <a:extLst>
                    <a:ext uri="{9D8B030D-6E8A-4147-A177-3AD203B41FA5}">
                      <a16:colId xmlns="" xmlns:a16="http://schemas.microsoft.com/office/drawing/2014/main" val="2794566717"/>
                    </a:ext>
                  </a:extLst>
                </a:gridCol>
                <a:gridCol w="1121428">
                  <a:extLst>
                    <a:ext uri="{9D8B030D-6E8A-4147-A177-3AD203B41FA5}">
                      <a16:colId xmlns="" xmlns:a16="http://schemas.microsoft.com/office/drawing/2014/main" val="3422555518"/>
                    </a:ext>
                  </a:extLst>
                </a:gridCol>
                <a:gridCol w="956251">
                  <a:extLst>
                    <a:ext uri="{9D8B030D-6E8A-4147-A177-3AD203B41FA5}">
                      <a16:colId xmlns="" xmlns:a16="http://schemas.microsoft.com/office/drawing/2014/main" val="374009101"/>
                    </a:ext>
                  </a:extLst>
                </a:gridCol>
                <a:gridCol w="970631">
                  <a:extLst>
                    <a:ext uri="{9D8B030D-6E8A-4147-A177-3AD203B41FA5}">
                      <a16:colId xmlns="" xmlns:a16="http://schemas.microsoft.com/office/drawing/2014/main" val="4051711487"/>
                    </a:ext>
                  </a:extLst>
                </a:gridCol>
                <a:gridCol w="1029834">
                  <a:extLst>
                    <a:ext uri="{9D8B030D-6E8A-4147-A177-3AD203B41FA5}">
                      <a16:colId xmlns="" xmlns:a16="http://schemas.microsoft.com/office/drawing/2014/main" val="323669529"/>
                    </a:ext>
                  </a:extLst>
                </a:gridCol>
                <a:gridCol w="1029833">
                  <a:extLst>
                    <a:ext uri="{9D8B030D-6E8A-4147-A177-3AD203B41FA5}">
                      <a16:colId xmlns="" xmlns:a16="http://schemas.microsoft.com/office/drawing/2014/main" val="3420610098"/>
                    </a:ext>
                  </a:extLst>
                </a:gridCol>
                <a:gridCol w="1011022">
                  <a:extLst>
                    <a:ext uri="{9D8B030D-6E8A-4147-A177-3AD203B41FA5}">
                      <a16:colId xmlns="" xmlns:a16="http://schemas.microsoft.com/office/drawing/2014/main" val="496921445"/>
                    </a:ext>
                  </a:extLst>
                </a:gridCol>
                <a:gridCol w="1402652">
                  <a:extLst>
                    <a:ext uri="{9D8B030D-6E8A-4147-A177-3AD203B41FA5}">
                      <a16:colId xmlns="" xmlns:a16="http://schemas.microsoft.com/office/drawing/2014/main" val="1282855330"/>
                    </a:ext>
                  </a:extLst>
                </a:gridCol>
              </a:tblGrid>
              <a:tr h="470415">
                <a:tc>
                  <a:txBody>
                    <a:bodyPr/>
                    <a:lstStyle/>
                    <a:p>
                      <a:pPr algn="ctr"/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Оқу жылы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саны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Жоғары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Бірінші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Екінші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 </a:t>
                      </a:r>
                      <a:r>
                        <a:rPr lang="kk-KZ" sz="15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зерттеуші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 сарапшы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 </a:t>
                      </a:r>
                      <a:r>
                        <a:rPr lang="kk-KZ" sz="15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модератор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38738645"/>
                  </a:ext>
                </a:extLst>
              </a:tr>
              <a:tr h="2850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2021-2022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kk-KZ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(17,3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( 22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( 4,3 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( 13 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kk-KZ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13525639"/>
                  </a:ext>
                </a:extLst>
              </a:tr>
              <a:tr h="2691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5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kk-KZ" sz="15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2-2023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kk-KZ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2(8,3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 %</a:t>
                      </a: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4 (17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1 (4,1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 (17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39005909"/>
                  </a:ext>
                </a:extLst>
              </a:tr>
              <a:tr h="2533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5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kk-KZ" sz="15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3-2024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kk-KZ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1(4,1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3 (12,5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2(8,3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5( 21</a:t>
                      </a: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r>
                        <a:rPr lang="kk-KZ" sz="120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5(21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r>
                        <a:rPr lang="kk-KZ" sz="12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442749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17859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1404" r="1404" b="2808"/>
          <a:stretch>
            <a:fillRect/>
          </a:stretch>
        </p:blipFill>
        <p:spPr>
          <a:xfrm>
            <a:off x="0" y="-1"/>
            <a:ext cx="9567863" cy="6807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 l="36548"/>
          <a:stretch>
            <a:fillRect/>
          </a:stretch>
        </p:blipFill>
        <p:spPr>
          <a:xfrm>
            <a:off x="5772918" y="50800"/>
            <a:ext cx="6419081" cy="6807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52501" y="50802"/>
            <a:ext cx="2574258" cy="4231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23960" y="50802"/>
            <a:ext cx="2574258" cy="4231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98218" y="50802"/>
            <a:ext cx="2574258" cy="4231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691703" y="50802"/>
            <a:ext cx="2574258" cy="4231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30DFE1F-D0FA-4194-824E-E40DCC6AC249}"/>
              </a:ext>
            </a:extLst>
          </p:cNvPr>
          <p:cNvSpPr txBox="1"/>
          <p:nvPr/>
        </p:nvSpPr>
        <p:spPr>
          <a:xfrm>
            <a:off x="3526758" y="617768"/>
            <a:ext cx="5188110" cy="44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86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Жас</a:t>
            </a:r>
            <a:r>
              <a:rPr lang="ru-RU" sz="2286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86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мамандардың </a:t>
            </a:r>
            <a:r>
              <a:rPr lang="ru-RU" sz="2286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ү</a:t>
            </a:r>
            <a:r>
              <a:rPr lang="ru-RU" sz="2286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лесі</a:t>
            </a:r>
            <a:r>
              <a:rPr lang="ru-RU" sz="2286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286" b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D92C252-F1EB-4A34-B929-73019BCE3CD1}"/>
              </a:ext>
            </a:extLst>
          </p:cNvPr>
          <p:cNvSpPr txBox="1"/>
          <p:nvPr/>
        </p:nvSpPr>
        <p:spPr>
          <a:xfrm>
            <a:off x="7038494" y="1262633"/>
            <a:ext cx="3691356" cy="1260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524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“Нұрлы болашақ” балабақшасында </a:t>
            </a:r>
            <a:r>
              <a:rPr lang="kk-KZ" sz="1524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2023-2024 </a:t>
            </a:r>
            <a:r>
              <a:rPr lang="kk-KZ" sz="1524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оқу жылында 4</a:t>
            </a:r>
            <a:r>
              <a:rPr lang="kk-KZ" sz="1524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(16</a:t>
            </a:r>
            <a:r>
              <a:rPr lang="ru-RU" sz="1524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r>
              <a:rPr lang="kk-KZ" sz="1524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kk-KZ" sz="1524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жас маман </a:t>
            </a:r>
            <a:r>
              <a:rPr lang="kk-KZ" sz="1524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қызмет етеді.</a:t>
            </a:r>
            <a:r>
              <a:rPr lang="kk-KZ" sz="1524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</a:t>
            </a:r>
            <a:r>
              <a:rPr lang="kk-KZ" sz="1524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лар үшін жыл сайын «Жас маман мектебі» жұмыс жоспары әзірленеді. </a:t>
            </a:r>
            <a:r>
              <a:rPr lang="ru-RU" sz="1524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524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="" xmlns:a16="http://schemas.microsoft.com/office/drawing/2014/main" id="{9BE83C74-A93D-4A01-BBC1-93AEDED59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449" y="3186735"/>
            <a:ext cx="175934" cy="35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86" tIns="43543" rIns="87086" bIns="43543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714"/>
          </a:p>
        </p:txBody>
      </p:sp>
      <p:sp>
        <p:nvSpPr>
          <p:cNvPr id="23" name="Rectangle 2">
            <a:extLst>
              <a:ext uri="{FF2B5EF4-FFF2-40B4-BE49-F238E27FC236}">
                <a16:creationId xmlns="" xmlns:a16="http://schemas.microsoft.com/office/drawing/2014/main" id="{32B6BABA-9BE1-443E-AA08-403B79431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4076" y="2519859"/>
            <a:ext cx="6184243" cy="35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86" tIns="43543" rIns="87086" bIns="43543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714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8AD3F50-54FD-4EEF-8709-7C3F589CB101}"/>
              </a:ext>
            </a:extLst>
          </p:cNvPr>
          <p:cNvSpPr txBox="1"/>
          <p:nvPr/>
        </p:nvSpPr>
        <p:spPr>
          <a:xfrm>
            <a:off x="1659526" y="1057448"/>
            <a:ext cx="4967845" cy="1670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14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Жыл</a:t>
            </a:r>
            <a:r>
              <a:rPr lang="ru-RU" sz="1714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сайын</a:t>
            </a:r>
            <a:r>
              <a:rPr lang="ru-RU" sz="1714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әр оқу жылының басында</a:t>
            </a:r>
            <a:r>
              <a:rPr lang="ru-RU" sz="1714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жас</a:t>
            </a:r>
            <a:r>
              <a:rPr lang="ru-RU" sz="1714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мамандар</a:t>
            </a:r>
            <a:r>
              <a:rPr lang="ru-RU" sz="1714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үшін жұмыста әдістемелік көмек көрсететін, нормативтік</a:t>
            </a:r>
            <a:r>
              <a:rPr lang="ru-RU" sz="1714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құжаттарды зерделеуге</a:t>
            </a:r>
            <a:r>
              <a:rPr lang="ru-RU" sz="1714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714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педагогикалық проблемаларды</a:t>
            </a:r>
            <a:r>
              <a:rPr lang="ru-RU" sz="1714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таңдауға, оқу құжаттамасын жасауға және </a:t>
            </a:r>
            <a:r>
              <a:rPr lang="ru-RU" sz="1714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т. б. </a:t>
            </a:r>
            <a:r>
              <a:rPr lang="ru-RU" sz="1714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көмектесетін</a:t>
            </a:r>
            <a:r>
              <a:rPr lang="ru-RU" sz="1714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тәлімгерлердің</a:t>
            </a:r>
            <a:r>
              <a:rPr lang="ru-RU" sz="1714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тізімі</a:t>
            </a:r>
            <a:r>
              <a:rPr lang="ru-RU" sz="1714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бекітіледі</a:t>
            </a:r>
            <a:r>
              <a:rPr lang="ru-RU" sz="1714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5" name="Таблица 24">
            <a:extLst>
              <a:ext uri="{FF2B5EF4-FFF2-40B4-BE49-F238E27FC236}">
                <a16:creationId xmlns="" xmlns:a16="http://schemas.microsoft.com/office/drawing/2014/main" id="{128E2784-9759-4872-A170-06F26887EC1A}"/>
              </a:ext>
            </a:extLst>
          </p:cNvPr>
          <p:cNvGraphicFramePr>
            <a:graphicFrameLocks noGrp="1"/>
          </p:cNvGraphicFramePr>
          <p:nvPr/>
        </p:nvGraphicFramePr>
        <p:xfrm>
          <a:off x="1847553" y="3186736"/>
          <a:ext cx="4591793" cy="29683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1747">
                  <a:extLst>
                    <a:ext uri="{9D8B030D-6E8A-4147-A177-3AD203B41FA5}">
                      <a16:colId xmlns="" xmlns:a16="http://schemas.microsoft.com/office/drawing/2014/main" val="2198152478"/>
                    </a:ext>
                  </a:extLst>
                </a:gridCol>
                <a:gridCol w="2190046">
                  <a:extLst>
                    <a:ext uri="{9D8B030D-6E8A-4147-A177-3AD203B41FA5}">
                      <a16:colId xmlns="" xmlns:a16="http://schemas.microsoft.com/office/drawing/2014/main" val="3441537376"/>
                    </a:ext>
                  </a:extLst>
                </a:gridCol>
              </a:tblGrid>
              <a:tr h="471370"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kk-KZ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2023-202</a:t>
                      </a:r>
                      <a:r>
                        <a:rPr lang="en-US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kk-KZ" sz="13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4оқу </a:t>
                      </a:r>
                      <a:r>
                        <a:rPr lang="kk-KZ" sz="13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жылына бекітілген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ЖАС МАМАН МЕН ТӘЛІМГЕРЛЕРДІҢ ТІЗІМІ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87086" marR="87086" marT="43543" marB="43543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02868995"/>
                  </a:ext>
                </a:extLst>
              </a:tr>
              <a:tr h="549178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kk-KZ" sz="13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Жас мамандарының </a:t>
                      </a:r>
                      <a:br>
                        <a:rPr lang="kk-KZ" sz="13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kk-KZ" sz="13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аты-жөні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3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Тәлімгерлердің </a:t>
                      </a:r>
                      <a:br>
                        <a:rPr lang="kk-KZ" sz="13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kk-KZ" sz="13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аты-жөні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6470528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kk-KZ" sz="13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Білал   Алихан</a:t>
                      </a:r>
                      <a:endParaRPr lang="ru-RU" sz="13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3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Бекбулатова</a:t>
                      </a:r>
                      <a:r>
                        <a:rPr lang="kk-KZ" sz="13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Нурслу Вахасовна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34749228"/>
                  </a:ext>
                </a:extLst>
              </a:tr>
              <a:tr h="514520">
                <a:tc>
                  <a:txBody>
                    <a:bodyPr/>
                    <a:lstStyle/>
                    <a:p>
                      <a:pPr algn="ctr"/>
                      <a:r>
                        <a:rPr lang="kk-KZ" sz="13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Бошан Ерсайын 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3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Жаманкулова Жанна тыныштыковна 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328953575"/>
                  </a:ext>
                </a:extLst>
              </a:tr>
              <a:tr h="475792">
                <a:tc>
                  <a:txBody>
                    <a:bodyPr/>
                    <a:lstStyle/>
                    <a:p>
                      <a:pPr algn="ctr"/>
                      <a:r>
                        <a:rPr lang="kk-KZ" sz="13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Елеманова  Нұрлы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3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Жанабева Раушан Бактыгалиевна 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24870836"/>
                  </a:ext>
                </a:extLst>
              </a:tr>
              <a:tr h="511408">
                <a:tc>
                  <a:txBody>
                    <a:bodyPr/>
                    <a:lstStyle/>
                    <a:p>
                      <a:pPr algn="ctr"/>
                      <a:r>
                        <a:rPr lang="kk-KZ" sz="13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Есеналиева Гүлзат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3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Ержанова Нүргүл</a:t>
                      </a:r>
                      <a:r>
                        <a:rPr lang="kk-KZ" sz="13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Муратовн </a:t>
                      </a:r>
                      <a:endParaRPr lang="ru-RU" sz="13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44097198"/>
                  </a:ext>
                </a:extLst>
              </a:tr>
            </a:tbl>
          </a:graphicData>
        </a:graphic>
      </p:graphicFrame>
      <p:sp>
        <p:nvSpPr>
          <p:cNvPr id="26" name="Rectangle 3">
            <a:extLst>
              <a:ext uri="{FF2B5EF4-FFF2-40B4-BE49-F238E27FC236}">
                <a16:creationId xmlns="" xmlns:a16="http://schemas.microsoft.com/office/drawing/2014/main" id="{35E13A73-4E80-4B00-80EE-F6BD26B16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6235" y="2521290"/>
            <a:ext cx="175934" cy="35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86" tIns="43543" rIns="87086" bIns="43543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714"/>
          </a:p>
        </p:txBody>
      </p:sp>
      <p:pic>
        <p:nvPicPr>
          <p:cNvPr id="18" name="Picture 2" descr="C:\Users\ПК\Desktop\ЖС документы туп\междн\респ\4058fad8-4967-48a7-827a-4b283019cd4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985" t="6841" r="8213" b="6525"/>
          <a:stretch>
            <a:fillRect/>
          </a:stretch>
        </p:blipFill>
        <p:spPr bwMode="auto">
          <a:xfrm>
            <a:off x="7435370" y="2697163"/>
            <a:ext cx="2728706" cy="3726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17" y="408460"/>
            <a:ext cx="1420523" cy="127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028266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F94DAF4D-B722-429B-9679-8B997013D5F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35656" y="3529776"/>
          <a:ext cx="5520690" cy="1781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593">
                  <a:extLst>
                    <a:ext uri="{9D8B030D-6E8A-4147-A177-3AD203B41FA5}">
                      <a16:colId xmlns="" xmlns:a16="http://schemas.microsoft.com/office/drawing/2014/main" val="2875209454"/>
                    </a:ext>
                  </a:extLst>
                </a:gridCol>
                <a:gridCol w="743665">
                  <a:extLst>
                    <a:ext uri="{9D8B030D-6E8A-4147-A177-3AD203B41FA5}">
                      <a16:colId xmlns="" xmlns:a16="http://schemas.microsoft.com/office/drawing/2014/main" val="1244657728"/>
                    </a:ext>
                  </a:extLst>
                </a:gridCol>
                <a:gridCol w="984230">
                  <a:extLst>
                    <a:ext uri="{9D8B030D-6E8A-4147-A177-3AD203B41FA5}">
                      <a16:colId xmlns="" xmlns:a16="http://schemas.microsoft.com/office/drawing/2014/main" val="3946259814"/>
                    </a:ext>
                  </a:extLst>
                </a:gridCol>
                <a:gridCol w="1060847">
                  <a:extLst>
                    <a:ext uri="{9D8B030D-6E8A-4147-A177-3AD203B41FA5}">
                      <a16:colId xmlns="" xmlns:a16="http://schemas.microsoft.com/office/drawing/2014/main" val="3923188077"/>
                    </a:ext>
                  </a:extLst>
                </a:gridCol>
                <a:gridCol w="755987">
                  <a:extLst>
                    <a:ext uri="{9D8B030D-6E8A-4147-A177-3AD203B41FA5}">
                      <a16:colId xmlns="" xmlns:a16="http://schemas.microsoft.com/office/drawing/2014/main" val="3278715681"/>
                    </a:ext>
                  </a:extLst>
                </a:gridCol>
                <a:gridCol w="679370">
                  <a:extLst>
                    <a:ext uri="{9D8B030D-6E8A-4147-A177-3AD203B41FA5}">
                      <a16:colId xmlns="" xmlns:a16="http://schemas.microsoft.com/office/drawing/2014/main" val="1434041176"/>
                    </a:ext>
                  </a:extLst>
                </a:gridCol>
                <a:gridCol w="553998">
                  <a:extLst>
                    <a:ext uri="{9D8B030D-6E8A-4147-A177-3AD203B41FA5}">
                      <a16:colId xmlns="" xmlns:a16="http://schemas.microsoft.com/office/drawing/2014/main" val="1218443628"/>
                    </a:ext>
                  </a:extLst>
                </a:gridCol>
              </a:tblGrid>
              <a:tr h="596658">
                <a:tc>
                  <a:txBody>
                    <a:bodyPr/>
                    <a:lstStyle/>
                    <a:p>
                      <a:pPr marL="114935" indent="-11493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Оқу жылы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Педагог  саны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spc="10">
                          <a:effectLst/>
                        </a:rPr>
                        <a:t>халықаралық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республикалық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облыстық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қалалық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Жалпы саны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251735604"/>
                  </a:ext>
                </a:extLst>
              </a:tr>
              <a:tr h="39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574373319"/>
                  </a:ext>
                </a:extLst>
              </a:tr>
              <a:tr h="39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2020-2021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4019552031"/>
                  </a:ext>
                </a:extLst>
              </a:tr>
              <a:tr h="39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2021-2022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46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 dirty="0">
                          <a:effectLst/>
                        </a:rPr>
                        <a:t>80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310148558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14" y="0"/>
            <a:ext cx="11832772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52501" y="50802"/>
            <a:ext cx="2574257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26759" y="54044"/>
            <a:ext cx="2574257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01016" y="57287"/>
            <a:ext cx="2574257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660228" y="50802"/>
            <a:ext cx="2574257" cy="423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F0D911B-7C67-407D-85BE-7C8D4E9A2F39}"/>
              </a:ext>
            </a:extLst>
          </p:cNvPr>
          <p:cNvSpPr txBox="1"/>
          <p:nvPr/>
        </p:nvSpPr>
        <p:spPr>
          <a:xfrm>
            <a:off x="2383487" y="642222"/>
            <a:ext cx="7448890" cy="791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286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286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Кәсіби шеберлік конкурстарының жеңімпаздары/жүлдегерлері болған педагогтер саны</a:t>
            </a:r>
            <a:endParaRPr lang="ru-RU" sz="2286" b="1" dirty="0">
              <a:solidFill>
                <a:srgbClr val="002060"/>
              </a:solidFill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="" xmlns:a16="http://schemas.microsoft.com/office/drawing/2014/main" id="{697917EE-417D-442C-9592-7FDA62B7C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88" y="3581740"/>
            <a:ext cx="175934" cy="35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86" tIns="43543" rIns="87086" bIns="43543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714"/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="" xmlns:a16="http://schemas.microsoft.com/office/drawing/2014/main" id="{E311BB1A-C82E-49CD-A91D-39D61017041B}"/>
              </a:ext>
            </a:extLst>
          </p:cNvPr>
          <p:cNvGraphicFramePr>
            <a:graphicFrameLocks noGrp="1"/>
          </p:cNvGraphicFramePr>
          <p:nvPr/>
        </p:nvGraphicFramePr>
        <p:xfrm>
          <a:off x="1728093" y="4633617"/>
          <a:ext cx="8655955" cy="1526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7706">
                  <a:extLst>
                    <a:ext uri="{9D8B030D-6E8A-4147-A177-3AD203B41FA5}">
                      <a16:colId xmlns="" xmlns:a16="http://schemas.microsoft.com/office/drawing/2014/main" val="3230936330"/>
                    </a:ext>
                  </a:extLst>
                </a:gridCol>
                <a:gridCol w="1190638">
                  <a:extLst>
                    <a:ext uri="{9D8B030D-6E8A-4147-A177-3AD203B41FA5}">
                      <a16:colId xmlns="" xmlns:a16="http://schemas.microsoft.com/office/drawing/2014/main" val="1671702469"/>
                    </a:ext>
                  </a:extLst>
                </a:gridCol>
                <a:gridCol w="1675359">
                  <a:extLst>
                    <a:ext uri="{9D8B030D-6E8A-4147-A177-3AD203B41FA5}">
                      <a16:colId xmlns="" xmlns:a16="http://schemas.microsoft.com/office/drawing/2014/main" val="688772670"/>
                    </a:ext>
                  </a:extLst>
                </a:gridCol>
                <a:gridCol w="1788123">
                  <a:extLst>
                    <a:ext uri="{9D8B030D-6E8A-4147-A177-3AD203B41FA5}">
                      <a16:colId xmlns="" xmlns:a16="http://schemas.microsoft.com/office/drawing/2014/main" val="4218917378"/>
                    </a:ext>
                  </a:extLst>
                </a:gridCol>
                <a:gridCol w="1240410">
                  <a:extLst>
                    <a:ext uri="{9D8B030D-6E8A-4147-A177-3AD203B41FA5}">
                      <a16:colId xmlns="" xmlns:a16="http://schemas.microsoft.com/office/drawing/2014/main" val="2834135669"/>
                    </a:ext>
                  </a:extLst>
                </a:gridCol>
                <a:gridCol w="1433719">
                  <a:extLst>
                    <a:ext uri="{9D8B030D-6E8A-4147-A177-3AD203B41FA5}">
                      <a16:colId xmlns="" xmlns:a16="http://schemas.microsoft.com/office/drawing/2014/main" val="1014423459"/>
                    </a:ext>
                  </a:extLst>
                </a:gridCol>
              </a:tblGrid>
              <a:tr h="480242">
                <a:tc>
                  <a:txBody>
                    <a:bodyPr/>
                    <a:lstStyle/>
                    <a:p>
                      <a:pPr marL="114935" indent="-1149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Оқу жылы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  саны</a:t>
                      </a:r>
                      <a:endParaRPr lang="ru-RU" sz="15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spc="1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Халықаралық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Республикалық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Облыстық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Жалпы саны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893904654"/>
                  </a:ext>
                </a:extLst>
              </a:tr>
              <a:tr h="345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2021-2022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10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10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8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28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8220589"/>
                  </a:ext>
                </a:extLst>
              </a:tr>
              <a:tr h="345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2022-2023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12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10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8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30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16947766"/>
                  </a:ext>
                </a:extLst>
              </a:tr>
              <a:tr h="345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2023-2024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5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5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595571198"/>
                  </a:ext>
                </a:extLst>
              </a:tr>
            </a:tbl>
          </a:graphicData>
        </a:graphic>
      </p:graphicFrame>
      <p:sp>
        <p:nvSpPr>
          <p:cNvPr id="14" name="Rectangle 2">
            <a:extLst>
              <a:ext uri="{FF2B5EF4-FFF2-40B4-BE49-F238E27FC236}">
                <a16:creationId xmlns="" xmlns:a16="http://schemas.microsoft.com/office/drawing/2014/main" id="{203A156F-CACC-40CF-814C-864CE0E37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88" y="3581740"/>
            <a:ext cx="175934" cy="35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86" tIns="43543" rIns="87086" bIns="43543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714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7B8B014-06AD-4714-B540-0C14E9A69B7B}"/>
              </a:ext>
            </a:extLst>
          </p:cNvPr>
          <p:cNvSpPr txBox="1"/>
          <p:nvPr/>
        </p:nvSpPr>
        <p:spPr>
          <a:xfrm>
            <a:off x="1728093" y="1735081"/>
            <a:ext cx="5908689" cy="2198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сайын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«Нұрлы болашақ» балабақшасының педагогтары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 шеберлік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конкурстарына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қатысады, бұл оларға өздерінің кәсіби қасиеттерін арттыруға мүмкіндік береді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одан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әрі дамуға және өсуге ынталандырады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Балабақшаның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педагогикалық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қоржынында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халықаралық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облыстық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байқауларға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қатысқаны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дипломдар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сертификаттары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бар.</a:t>
            </a:r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="" xmlns:a16="http://schemas.microsoft.com/office/drawing/2014/main" id="{54513BB4-67C5-4275-83F8-3FBF4A7B8F52}"/>
              </a:ext>
            </a:extLst>
          </p:cNvPr>
          <p:cNvGraphicFramePr/>
          <p:nvPr/>
        </p:nvGraphicFramePr>
        <p:xfrm>
          <a:off x="6818845" y="1675919"/>
          <a:ext cx="4242944" cy="3048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17" y="408460"/>
            <a:ext cx="1420523" cy="127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99343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F94DAF4D-B722-429B-9679-8B997013D5F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35656" y="3529777"/>
          <a:ext cx="5520690" cy="1781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593">
                  <a:extLst>
                    <a:ext uri="{9D8B030D-6E8A-4147-A177-3AD203B41FA5}">
                      <a16:colId xmlns="" xmlns:a16="http://schemas.microsoft.com/office/drawing/2014/main" val="2875209454"/>
                    </a:ext>
                  </a:extLst>
                </a:gridCol>
                <a:gridCol w="743665">
                  <a:extLst>
                    <a:ext uri="{9D8B030D-6E8A-4147-A177-3AD203B41FA5}">
                      <a16:colId xmlns="" xmlns:a16="http://schemas.microsoft.com/office/drawing/2014/main" val="1244657728"/>
                    </a:ext>
                  </a:extLst>
                </a:gridCol>
                <a:gridCol w="984230">
                  <a:extLst>
                    <a:ext uri="{9D8B030D-6E8A-4147-A177-3AD203B41FA5}">
                      <a16:colId xmlns="" xmlns:a16="http://schemas.microsoft.com/office/drawing/2014/main" val="3946259814"/>
                    </a:ext>
                  </a:extLst>
                </a:gridCol>
                <a:gridCol w="1060847">
                  <a:extLst>
                    <a:ext uri="{9D8B030D-6E8A-4147-A177-3AD203B41FA5}">
                      <a16:colId xmlns="" xmlns:a16="http://schemas.microsoft.com/office/drawing/2014/main" val="3923188077"/>
                    </a:ext>
                  </a:extLst>
                </a:gridCol>
                <a:gridCol w="755987">
                  <a:extLst>
                    <a:ext uri="{9D8B030D-6E8A-4147-A177-3AD203B41FA5}">
                      <a16:colId xmlns="" xmlns:a16="http://schemas.microsoft.com/office/drawing/2014/main" val="3278715681"/>
                    </a:ext>
                  </a:extLst>
                </a:gridCol>
                <a:gridCol w="679370">
                  <a:extLst>
                    <a:ext uri="{9D8B030D-6E8A-4147-A177-3AD203B41FA5}">
                      <a16:colId xmlns="" xmlns:a16="http://schemas.microsoft.com/office/drawing/2014/main" val="1434041176"/>
                    </a:ext>
                  </a:extLst>
                </a:gridCol>
                <a:gridCol w="553998">
                  <a:extLst>
                    <a:ext uri="{9D8B030D-6E8A-4147-A177-3AD203B41FA5}">
                      <a16:colId xmlns="" xmlns:a16="http://schemas.microsoft.com/office/drawing/2014/main" val="1218443628"/>
                    </a:ext>
                  </a:extLst>
                </a:gridCol>
              </a:tblGrid>
              <a:tr h="596658">
                <a:tc>
                  <a:txBody>
                    <a:bodyPr/>
                    <a:lstStyle/>
                    <a:p>
                      <a:pPr marL="114935" indent="-11493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Оқу жылы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Педагог  саны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spc="10">
                          <a:effectLst/>
                        </a:rPr>
                        <a:t>халықаралық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республикалық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облыстық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қалалық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Жалпы саны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251735604"/>
                  </a:ext>
                </a:extLst>
              </a:tr>
              <a:tr h="39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574373319"/>
                  </a:ext>
                </a:extLst>
              </a:tr>
              <a:tr h="39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2020-2021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4019552031"/>
                  </a:ext>
                </a:extLst>
              </a:tr>
              <a:tr h="39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2021-2022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46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 dirty="0">
                          <a:effectLst/>
                        </a:rPr>
                        <a:t>80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310148558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006942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52501" y="50804"/>
            <a:ext cx="2574257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26759" y="54046"/>
            <a:ext cx="2574257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01016" y="57288"/>
            <a:ext cx="2574257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660228" y="50804"/>
            <a:ext cx="2574257" cy="423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F0D911B-7C67-407D-85BE-7C8D4E9A2F39}"/>
              </a:ext>
            </a:extLst>
          </p:cNvPr>
          <p:cNvSpPr txBox="1"/>
          <p:nvPr/>
        </p:nvSpPr>
        <p:spPr>
          <a:xfrm>
            <a:off x="2160914" y="614055"/>
            <a:ext cx="7448890" cy="791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286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286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Кәсіби шеберлік конкурстарының жеңімпаздар болған педагогтердің дипломдары</a:t>
            </a:r>
            <a:endParaRPr lang="ru-RU" sz="2286" b="1" dirty="0">
              <a:solidFill>
                <a:srgbClr val="002060"/>
              </a:solidFill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="" xmlns:a16="http://schemas.microsoft.com/office/drawing/2014/main" id="{697917EE-417D-442C-9592-7FDA62B7C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90" y="3581742"/>
            <a:ext cx="175934" cy="35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86" tIns="43543" rIns="87086" bIns="43543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714"/>
          </a:p>
        </p:txBody>
      </p:sp>
      <p:sp>
        <p:nvSpPr>
          <p:cNvPr id="14" name="Rectangle 2">
            <a:extLst>
              <a:ext uri="{FF2B5EF4-FFF2-40B4-BE49-F238E27FC236}">
                <a16:creationId xmlns="" xmlns:a16="http://schemas.microsoft.com/office/drawing/2014/main" id="{203A156F-CACC-40CF-814C-864CE0E37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90" y="3581742"/>
            <a:ext cx="175934" cy="35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86" tIns="43543" rIns="87086" bIns="43543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714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17" y="408460"/>
            <a:ext cx="1420523" cy="127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Users\Дияр\Desktop\Музыка авто\20230228_13164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74" t="1752" r="15728" b="4485"/>
          <a:stretch/>
        </p:blipFill>
        <p:spPr bwMode="auto">
          <a:xfrm>
            <a:off x="1824627" y="1715358"/>
            <a:ext cx="5561491" cy="4091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\Дияр\Desktop\Музыка авто\IMG-20230227-WA008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3687" y1="61689" x2="86623" y2="8386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386119" y="3837657"/>
            <a:ext cx="3640572" cy="196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1825"/>
          <a:stretch/>
        </p:blipFill>
        <p:spPr bwMode="auto">
          <a:xfrm>
            <a:off x="7156568" y="2037477"/>
            <a:ext cx="3640572" cy="1896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825A8BE-383F-4819-9758-167E40C9788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321" b="100000" l="9091" r="83273"/>
                    </a14:imgEffect>
                  </a14:imgLayer>
                </a14:imgProps>
              </a:ext>
            </a:extLst>
          </a:blip>
          <a:srcRect r="6756"/>
          <a:stretch/>
        </p:blipFill>
        <p:spPr>
          <a:xfrm>
            <a:off x="755326" y="5023952"/>
            <a:ext cx="1287129" cy="15649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28157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F94DAF4D-B722-429B-9679-8B997013D5F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35656" y="3529777"/>
          <a:ext cx="5520690" cy="1781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593">
                  <a:extLst>
                    <a:ext uri="{9D8B030D-6E8A-4147-A177-3AD203B41FA5}">
                      <a16:colId xmlns="" xmlns:a16="http://schemas.microsoft.com/office/drawing/2014/main" val="2875209454"/>
                    </a:ext>
                  </a:extLst>
                </a:gridCol>
                <a:gridCol w="743665">
                  <a:extLst>
                    <a:ext uri="{9D8B030D-6E8A-4147-A177-3AD203B41FA5}">
                      <a16:colId xmlns="" xmlns:a16="http://schemas.microsoft.com/office/drawing/2014/main" val="1244657728"/>
                    </a:ext>
                  </a:extLst>
                </a:gridCol>
                <a:gridCol w="984230">
                  <a:extLst>
                    <a:ext uri="{9D8B030D-6E8A-4147-A177-3AD203B41FA5}">
                      <a16:colId xmlns="" xmlns:a16="http://schemas.microsoft.com/office/drawing/2014/main" val="3946259814"/>
                    </a:ext>
                  </a:extLst>
                </a:gridCol>
                <a:gridCol w="1060847">
                  <a:extLst>
                    <a:ext uri="{9D8B030D-6E8A-4147-A177-3AD203B41FA5}">
                      <a16:colId xmlns="" xmlns:a16="http://schemas.microsoft.com/office/drawing/2014/main" val="3923188077"/>
                    </a:ext>
                  </a:extLst>
                </a:gridCol>
                <a:gridCol w="755987">
                  <a:extLst>
                    <a:ext uri="{9D8B030D-6E8A-4147-A177-3AD203B41FA5}">
                      <a16:colId xmlns="" xmlns:a16="http://schemas.microsoft.com/office/drawing/2014/main" val="3278715681"/>
                    </a:ext>
                  </a:extLst>
                </a:gridCol>
                <a:gridCol w="679370">
                  <a:extLst>
                    <a:ext uri="{9D8B030D-6E8A-4147-A177-3AD203B41FA5}">
                      <a16:colId xmlns="" xmlns:a16="http://schemas.microsoft.com/office/drawing/2014/main" val="1434041176"/>
                    </a:ext>
                  </a:extLst>
                </a:gridCol>
                <a:gridCol w="553998">
                  <a:extLst>
                    <a:ext uri="{9D8B030D-6E8A-4147-A177-3AD203B41FA5}">
                      <a16:colId xmlns="" xmlns:a16="http://schemas.microsoft.com/office/drawing/2014/main" val="1218443628"/>
                    </a:ext>
                  </a:extLst>
                </a:gridCol>
              </a:tblGrid>
              <a:tr h="596658">
                <a:tc>
                  <a:txBody>
                    <a:bodyPr/>
                    <a:lstStyle/>
                    <a:p>
                      <a:pPr marL="114935" indent="-11493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Оқу жылы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Педагог  саны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spc="10">
                          <a:effectLst/>
                        </a:rPr>
                        <a:t>халықаралық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республикалық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облыстық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қалалық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Жалпы саны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251735604"/>
                  </a:ext>
                </a:extLst>
              </a:tr>
              <a:tr h="39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574373319"/>
                  </a:ext>
                </a:extLst>
              </a:tr>
              <a:tr h="39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2020-2021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4019552031"/>
                  </a:ext>
                </a:extLst>
              </a:tr>
              <a:tr h="39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2021-2022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46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 dirty="0">
                          <a:effectLst/>
                        </a:rPr>
                        <a:t>80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310148558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52501" y="50804"/>
            <a:ext cx="2574257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26759" y="54046"/>
            <a:ext cx="2574257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01016" y="57288"/>
            <a:ext cx="2574257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660228" y="50804"/>
            <a:ext cx="2574257" cy="423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F0D911B-7C67-407D-85BE-7C8D4E9A2F39}"/>
              </a:ext>
            </a:extLst>
          </p:cNvPr>
          <p:cNvSpPr txBox="1"/>
          <p:nvPr/>
        </p:nvSpPr>
        <p:spPr>
          <a:xfrm>
            <a:off x="2160914" y="614055"/>
            <a:ext cx="7448890" cy="791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286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16. Кәсіби шеберлік конкурстарының жеңімпаздар болған педагогтердің дипломдары</a:t>
            </a:r>
            <a:endParaRPr lang="ru-RU" sz="2286" b="1" dirty="0">
              <a:solidFill>
                <a:srgbClr val="002060"/>
              </a:solidFill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="" xmlns:a16="http://schemas.microsoft.com/office/drawing/2014/main" id="{697917EE-417D-442C-9592-7FDA62B7C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90" y="3581742"/>
            <a:ext cx="175934" cy="35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86" tIns="43543" rIns="87086" bIns="43543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714"/>
          </a:p>
        </p:txBody>
      </p:sp>
      <p:sp>
        <p:nvSpPr>
          <p:cNvPr id="14" name="Rectangle 2">
            <a:extLst>
              <a:ext uri="{FF2B5EF4-FFF2-40B4-BE49-F238E27FC236}">
                <a16:creationId xmlns="" xmlns:a16="http://schemas.microsoft.com/office/drawing/2014/main" id="{203A156F-CACC-40CF-814C-864CE0E37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90" y="3581742"/>
            <a:ext cx="175934" cy="35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86" tIns="43543" rIns="87086" bIns="43543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714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7"/>
          <a:stretch/>
        </p:blipFill>
        <p:spPr bwMode="auto">
          <a:xfrm>
            <a:off x="2316020" y="1451316"/>
            <a:ext cx="7515691" cy="4594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825A8BE-383F-4819-9758-167E40C978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321" b="100000" l="9091" r="83273"/>
                    </a14:imgEffect>
                  </a14:imgLayer>
                </a14:imgProps>
              </a:ext>
            </a:extLst>
          </a:blip>
          <a:srcRect r="6756"/>
          <a:stretch/>
        </p:blipFill>
        <p:spPr>
          <a:xfrm>
            <a:off x="678712" y="4206404"/>
            <a:ext cx="1644538" cy="19994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17" y="408460"/>
            <a:ext cx="1420523" cy="127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71978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F94DAF4D-B722-429B-9679-8B997013D5F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35656" y="3529777"/>
          <a:ext cx="5520690" cy="1781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593">
                  <a:extLst>
                    <a:ext uri="{9D8B030D-6E8A-4147-A177-3AD203B41FA5}">
                      <a16:colId xmlns="" xmlns:a16="http://schemas.microsoft.com/office/drawing/2014/main" val="2875209454"/>
                    </a:ext>
                  </a:extLst>
                </a:gridCol>
                <a:gridCol w="743665">
                  <a:extLst>
                    <a:ext uri="{9D8B030D-6E8A-4147-A177-3AD203B41FA5}">
                      <a16:colId xmlns="" xmlns:a16="http://schemas.microsoft.com/office/drawing/2014/main" val="1244657728"/>
                    </a:ext>
                  </a:extLst>
                </a:gridCol>
                <a:gridCol w="984230">
                  <a:extLst>
                    <a:ext uri="{9D8B030D-6E8A-4147-A177-3AD203B41FA5}">
                      <a16:colId xmlns="" xmlns:a16="http://schemas.microsoft.com/office/drawing/2014/main" val="3946259814"/>
                    </a:ext>
                  </a:extLst>
                </a:gridCol>
                <a:gridCol w="1060847">
                  <a:extLst>
                    <a:ext uri="{9D8B030D-6E8A-4147-A177-3AD203B41FA5}">
                      <a16:colId xmlns="" xmlns:a16="http://schemas.microsoft.com/office/drawing/2014/main" val="3923188077"/>
                    </a:ext>
                  </a:extLst>
                </a:gridCol>
                <a:gridCol w="755987">
                  <a:extLst>
                    <a:ext uri="{9D8B030D-6E8A-4147-A177-3AD203B41FA5}">
                      <a16:colId xmlns="" xmlns:a16="http://schemas.microsoft.com/office/drawing/2014/main" val="3278715681"/>
                    </a:ext>
                  </a:extLst>
                </a:gridCol>
                <a:gridCol w="679370">
                  <a:extLst>
                    <a:ext uri="{9D8B030D-6E8A-4147-A177-3AD203B41FA5}">
                      <a16:colId xmlns="" xmlns:a16="http://schemas.microsoft.com/office/drawing/2014/main" val="1434041176"/>
                    </a:ext>
                  </a:extLst>
                </a:gridCol>
                <a:gridCol w="553998">
                  <a:extLst>
                    <a:ext uri="{9D8B030D-6E8A-4147-A177-3AD203B41FA5}">
                      <a16:colId xmlns="" xmlns:a16="http://schemas.microsoft.com/office/drawing/2014/main" val="1218443628"/>
                    </a:ext>
                  </a:extLst>
                </a:gridCol>
              </a:tblGrid>
              <a:tr h="596658">
                <a:tc>
                  <a:txBody>
                    <a:bodyPr/>
                    <a:lstStyle/>
                    <a:p>
                      <a:pPr marL="114935" indent="-11493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Оқу жылы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Педагог  саны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spc="10">
                          <a:effectLst/>
                        </a:rPr>
                        <a:t>халықаралық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республикалық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облыстық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қалалық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Жалпы саны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251735604"/>
                  </a:ext>
                </a:extLst>
              </a:tr>
              <a:tr h="39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574373319"/>
                  </a:ext>
                </a:extLst>
              </a:tr>
              <a:tr h="39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2020-2021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4019552031"/>
                  </a:ext>
                </a:extLst>
              </a:tr>
              <a:tr h="39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2021-2022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46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 dirty="0">
                          <a:effectLst/>
                        </a:rPr>
                        <a:t>80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310148558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52501" y="50804"/>
            <a:ext cx="2574257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26759" y="54046"/>
            <a:ext cx="2574257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01016" y="57288"/>
            <a:ext cx="2574257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660228" y="50804"/>
            <a:ext cx="2574257" cy="423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F0D911B-7C67-407D-85BE-7C8D4E9A2F39}"/>
              </a:ext>
            </a:extLst>
          </p:cNvPr>
          <p:cNvSpPr txBox="1"/>
          <p:nvPr/>
        </p:nvSpPr>
        <p:spPr>
          <a:xfrm>
            <a:off x="2160914" y="614055"/>
            <a:ext cx="7448890" cy="791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286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16. Кәсіби шеберлік конкурстарының жеңімпаздар болған педагогтердің дипломдары</a:t>
            </a:r>
            <a:endParaRPr lang="ru-RU" sz="2286" b="1" dirty="0">
              <a:solidFill>
                <a:srgbClr val="002060"/>
              </a:solidFill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="" xmlns:a16="http://schemas.microsoft.com/office/drawing/2014/main" id="{697917EE-417D-442C-9592-7FDA62B7C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90" y="3581742"/>
            <a:ext cx="175934" cy="35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86" tIns="43543" rIns="87086" bIns="43543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714"/>
          </a:p>
        </p:txBody>
      </p:sp>
      <p:sp>
        <p:nvSpPr>
          <p:cNvPr id="14" name="Rectangle 2">
            <a:extLst>
              <a:ext uri="{FF2B5EF4-FFF2-40B4-BE49-F238E27FC236}">
                <a16:creationId xmlns="" xmlns:a16="http://schemas.microsoft.com/office/drawing/2014/main" id="{203A156F-CACC-40CF-814C-864CE0E37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90" y="3581742"/>
            <a:ext cx="175934" cy="35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86" tIns="43543" rIns="87086" bIns="43543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714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825A8BE-383F-4819-9758-167E40C978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321" b="100000" l="9091" r="83273"/>
                    </a14:imgEffect>
                  </a14:imgLayer>
                </a14:imgProps>
              </a:ext>
            </a:extLst>
          </a:blip>
          <a:srcRect r="6756"/>
          <a:stretch/>
        </p:blipFill>
        <p:spPr>
          <a:xfrm>
            <a:off x="678712" y="4206404"/>
            <a:ext cx="1644538" cy="19994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17" y="408460"/>
            <a:ext cx="1420523" cy="127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120" b="25139"/>
          <a:stretch/>
        </p:blipFill>
        <p:spPr bwMode="auto">
          <a:xfrm>
            <a:off x="2720211" y="1598739"/>
            <a:ext cx="6628912" cy="4185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66182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F94DAF4D-B722-429B-9679-8B997013D5F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335656" y="3529777"/>
          <a:ext cx="5520690" cy="1781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2593">
                  <a:extLst>
                    <a:ext uri="{9D8B030D-6E8A-4147-A177-3AD203B41FA5}">
                      <a16:colId xmlns="" xmlns:a16="http://schemas.microsoft.com/office/drawing/2014/main" val="2875209454"/>
                    </a:ext>
                  </a:extLst>
                </a:gridCol>
                <a:gridCol w="743665">
                  <a:extLst>
                    <a:ext uri="{9D8B030D-6E8A-4147-A177-3AD203B41FA5}">
                      <a16:colId xmlns="" xmlns:a16="http://schemas.microsoft.com/office/drawing/2014/main" val="1244657728"/>
                    </a:ext>
                  </a:extLst>
                </a:gridCol>
                <a:gridCol w="984230">
                  <a:extLst>
                    <a:ext uri="{9D8B030D-6E8A-4147-A177-3AD203B41FA5}">
                      <a16:colId xmlns="" xmlns:a16="http://schemas.microsoft.com/office/drawing/2014/main" val="3946259814"/>
                    </a:ext>
                  </a:extLst>
                </a:gridCol>
                <a:gridCol w="1060847">
                  <a:extLst>
                    <a:ext uri="{9D8B030D-6E8A-4147-A177-3AD203B41FA5}">
                      <a16:colId xmlns="" xmlns:a16="http://schemas.microsoft.com/office/drawing/2014/main" val="3923188077"/>
                    </a:ext>
                  </a:extLst>
                </a:gridCol>
                <a:gridCol w="755987">
                  <a:extLst>
                    <a:ext uri="{9D8B030D-6E8A-4147-A177-3AD203B41FA5}">
                      <a16:colId xmlns="" xmlns:a16="http://schemas.microsoft.com/office/drawing/2014/main" val="3278715681"/>
                    </a:ext>
                  </a:extLst>
                </a:gridCol>
                <a:gridCol w="679370">
                  <a:extLst>
                    <a:ext uri="{9D8B030D-6E8A-4147-A177-3AD203B41FA5}">
                      <a16:colId xmlns="" xmlns:a16="http://schemas.microsoft.com/office/drawing/2014/main" val="1434041176"/>
                    </a:ext>
                  </a:extLst>
                </a:gridCol>
                <a:gridCol w="553998">
                  <a:extLst>
                    <a:ext uri="{9D8B030D-6E8A-4147-A177-3AD203B41FA5}">
                      <a16:colId xmlns="" xmlns:a16="http://schemas.microsoft.com/office/drawing/2014/main" val="1218443628"/>
                    </a:ext>
                  </a:extLst>
                </a:gridCol>
              </a:tblGrid>
              <a:tr h="596658">
                <a:tc>
                  <a:txBody>
                    <a:bodyPr/>
                    <a:lstStyle/>
                    <a:p>
                      <a:pPr marL="114935" indent="-11493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Оқу жылы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Педагог  саны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spc="10">
                          <a:effectLst/>
                        </a:rPr>
                        <a:t>халықаралық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республикалық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облыстық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қалалық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Жалпы саны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251735604"/>
                  </a:ext>
                </a:extLst>
              </a:tr>
              <a:tr h="39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574373319"/>
                  </a:ext>
                </a:extLst>
              </a:tr>
              <a:tr h="39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2020-2021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4019552031"/>
                  </a:ext>
                </a:extLst>
              </a:tr>
              <a:tr h="39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2021-2022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46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 dirty="0">
                          <a:effectLst/>
                        </a:rPr>
                        <a:t>80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65" marR="57865" marT="0" marB="0"/>
                </a:tc>
                <a:extLst>
                  <a:ext uri="{0D108BD9-81ED-4DB2-BD59-A6C34878D82A}">
                    <a16:rowId xmlns="" xmlns:a16="http://schemas.microsoft.com/office/drawing/2014/main" val="310148558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985171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52501" y="50804"/>
            <a:ext cx="2574257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26759" y="54046"/>
            <a:ext cx="2574257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01016" y="57288"/>
            <a:ext cx="2574257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660228" y="50804"/>
            <a:ext cx="2574257" cy="423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F0D911B-7C67-407D-85BE-7C8D4E9A2F39}"/>
              </a:ext>
            </a:extLst>
          </p:cNvPr>
          <p:cNvSpPr txBox="1"/>
          <p:nvPr/>
        </p:nvSpPr>
        <p:spPr>
          <a:xfrm>
            <a:off x="2160914" y="614055"/>
            <a:ext cx="7448890" cy="791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286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Кәсіби </a:t>
            </a:r>
            <a:r>
              <a:rPr lang="kk-KZ" sz="2286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шеберлік конкурстарының жеңімпаздар болған педагогтердің дипломдары</a:t>
            </a:r>
            <a:endParaRPr lang="ru-RU" sz="2286" b="1" dirty="0">
              <a:solidFill>
                <a:srgbClr val="002060"/>
              </a:solidFill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="" xmlns:a16="http://schemas.microsoft.com/office/drawing/2014/main" id="{697917EE-417D-442C-9592-7FDA62B7C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90" y="3581742"/>
            <a:ext cx="175934" cy="35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86" tIns="43543" rIns="87086" bIns="43543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714"/>
          </a:p>
        </p:txBody>
      </p:sp>
      <p:sp>
        <p:nvSpPr>
          <p:cNvPr id="14" name="Rectangle 2">
            <a:extLst>
              <a:ext uri="{FF2B5EF4-FFF2-40B4-BE49-F238E27FC236}">
                <a16:creationId xmlns="" xmlns:a16="http://schemas.microsoft.com/office/drawing/2014/main" id="{203A156F-CACC-40CF-814C-864CE0E37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90" y="3581742"/>
            <a:ext cx="175934" cy="35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086" tIns="43543" rIns="87086" bIns="43543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714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825A8BE-383F-4819-9758-167E40C978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321" b="100000" l="9091" r="83273"/>
                    </a14:imgEffect>
                  </a14:imgLayer>
                </a14:imgProps>
              </a:ext>
            </a:extLst>
          </a:blip>
          <a:srcRect r="6756"/>
          <a:stretch/>
        </p:blipFill>
        <p:spPr>
          <a:xfrm>
            <a:off x="7629071" y="2907757"/>
            <a:ext cx="2551459" cy="295907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17" y="408460"/>
            <a:ext cx="1420523" cy="127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1" descr="C:\Users\Lenovo\Desktop\диплом\67eca9ec-d367-47cc-9d75-1c6aec55b4d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82" y="2815063"/>
            <a:ext cx="4843189" cy="3376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915483" y="1348462"/>
            <a:ext cx="8419270" cy="1260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086" tIns="43543" rIns="87086" bIns="4354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70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5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Жыл</a:t>
            </a:r>
            <a:r>
              <a:rPr kumimoji="0" lang="ru-RU" sz="1905" b="1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905" b="1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сайын</a:t>
            </a:r>
            <a:r>
              <a:rPr kumimoji="0" lang="ru-RU" sz="1905" b="1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905" b="1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</a:t>
            </a:r>
            <a:r>
              <a:rPr kumimoji="0" lang="ru-RU" sz="1905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ілімқұмар балаларға арналған Республикалық </a:t>
            </a:r>
            <a:r>
              <a:rPr kumimoji="0" lang="ru-RU" sz="1905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kk-KZ" sz="1905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Үркер</a:t>
            </a:r>
            <a:r>
              <a:rPr kumimoji="0" lang="ru-RU" sz="1905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kk-KZ" sz="1905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зияткерлік марафонына жүлдегерлер мен жеңімпаздарды дайындағаны үшін еліміздің бәсекеге қабілетті жас бүлдіршіндерді тәрбиелеуде және дамытуда қосқан үлесі үшін педагогтарымыз марапатталады.</a:t>
            </a:r>
            <a:endParaRPr kumimoji="0" lang="kk-KZ" sz="1905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530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ED40B1-E877-4755-B9B9-016CF6BBE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CC580B28-6BCF-4BE7-9316-6051D6281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17829" cy="6858000"/>
          </a:xfr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30664E1-F761-4DD0-8793-4278E21E4FD2}"/>
              </a:ext>
            </a:extLst>
          </p:cNvPr>
          <p:cNvSpPr txBox="1"/>
          <p:nvPr/>
        </p:nvSpPr>
        <p:spPr>
          <a:xfrm>
            <a:off x="2364835" y="1534470"/>
            <a:ext cx="78781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kk-KZ" sz="4800" b="1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Материалдық-техникалық қамтамасыз етудің тиімділігі</a:t>
            </a:r>
            <a:endParaRPr lang="ru-RU" sz="4800" dirty="0"/>
          </a:p>
        </p:txBody>
      </p:sp>
      <p:pic>
        <p:nvPicPr>
          <p:cNvPr id="15" name="Picture 15">
            <a:extLst>
              <a:ext uri="{FF2B5EF4-FFF2-40B4-BE49-F238E27FC236}">
                <a16:creationId xmlns="" xmlns:a16="http://schemas.microsoft.com/office/drawing/2014/main" id="{583DA1D3-3594-4B59-87A5-1980500D27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52501" y="50802"/>
            <a:ext cx="2574258" cy="4231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428F1F7-2325-46B8-96BB-553C50D12E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693861" y="42702"/>
            <a:ext cx="2574258" cy="423199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="" xmlns:a16="http://schemas.microsoft.com/office/drawing/2014/main" id="{93433F2F-EC86-4FA9-B644-936E1C7F4C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94025" y="69948"/>
            <a:ext cx="2574258" cy="423199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="" xmlns:a16="http://schemas.microsoft.com/office/drawing/2014/main" id="{93785E08-BBA8-4954-9E0C-FE418E7A6B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494188" y="61363"/>
            <a:ext cx="2574258" cy="423199"/>
          </a:xfrm>
          <a:prstGeom prst="rect">
            <a:avLst/>
          </a:prstGeom>
        </p:spPr>
      </p:pic>
      <p:pic>
        <p:nvPicPr>
          <p:cNvPr id="19" name="Picture 15">
            <a:extLst>
              <a:ext uri="{FF2B5EF4-FFF2-40B4-BE49-F238E27FC236}">
                <a16:creationId xmlns="" xmlns:a16="http://schemas.microsoft.com/office/drawing/2014/main" id="{ABA821DB-8F85-404E-938A-05F9BB6A542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59732" y="6069677"/>
            <a:ext cx="2574258" cy="423199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="" xmlns:a16="http://schemas.microsoft.com/office/drawing/2014/main" id="{A9F0632F-186F-4D4F-9B33-2D24C12819E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5400000">
            <a:off x="19598" y="4852745"/>
            <a:ext cx="2923190" cy="3570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17" y="408460"/>
            <a:ext cx="1420523" cy="127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054899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CA5B6BA4-355B-439A-8DA5-5C26A275D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07" y="1825625"/>
            <a:ext cx="5527788" cy="4351338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3" y="0"/>
            <a:ext cx="11745686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52501" y="50802"/>
            <a:ext cx="2574258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526758" y="54044"/>
            <a:ext cx="2574258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101016" y="57286"/>
            <a:ext cx="2574258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660227" y="50802"/>
            <a:ext cx="2574258" cy="4231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F14EC70-6230-4D65-A912-43EB7BAAD3A9}"/>
              </a:ext>
            </a:extLst>
          </p:cNvPr>
          <p:cNvSpPr txBox="1"/>
          <p:nvPr/>
        </p:nvSpPr>
        <p:spPr>
          <a:xfrm>
            <a:off x="1650240" y="480485"/>
            <a:ext cx="8553063" cy="67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Материалдық-техникалық базаны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жақсарту 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–(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заманауи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жабдықтарды, цифрлық және интерактивті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жабдықтарды, оқу кабинеттерін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сатып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0D1D25F-D11C-4E78-B187-13E2804782FE}"/>
              </a:ext>
            </a:extLst>
          </p:cNvPr>
          <p:cNvSpPr txBox="1"/>
          <p:nvPr/>
        </p:nvSpPr>
        <p:spPr>
          <a:xfrm>
            <a:off x="6090985" y="1154662"/>
            <a:ext cx="4607406" cy="5034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714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1714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Нұрлы </a:t>
            </a:r>
            <a:r>
              <a:rPr lang="kk-KZ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болашақ</a:t>
            </a:r>
            <a:r>
              <a:rPr lang="kk-KZ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балабақшасында эргономикалық шешімдерді қолдана отырып, жұмыс қолайлылығы мен қауіпсіздігін, ата-аналардың тартымдылығын жақсартуға‚ қызметкерлердің жұмыс істеу қабілетін сақтауға көп көңіл бөлуде. Балаларға арналған жиһаздар, интерактивті пианино, дидактикалық үстел ойындары, құрғақ бассейн және түрлі пішінді модульдермен жабдықталған</a:t>
            </a:r>
            <a:r>
              <a:rPr lang="kk-KZ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Ақпараттарды мультимедиялық  ресурстардың көмегімен жеткізуге мүмкіндік  беретін интерактивтік тақталар ересек топтар  және ән-күй залында орнатылған. </a:t>
            </a:r>
            <a:r>
              <a:rPr lang="kk-KZ" sz="16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Жыл сайын балабақшаның материалдық-техникалық базасы жақсарады: жиһаздар жаңартылады, заманауи жабдықтар мен ойыншықтар </a:t>
            </a:r>
            <a:br>
              <a:rPr lang="kk-KZ" sz="16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kk-KZ" sz="1600" b="1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сатып алынады</a:t>
            </a:r>
            <a:endParaRPr lang="ru-RU" sz="1600" b="1" dirty="0">
              <a:solidFill>
                <a:srgbClr val="0070C0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="" xmlns:a16="http://schemas.microsoft.com/office/drawing/2014/main" id="{CA26E4D6-A5BF-4094-BD24-CE4CFEECE207}"/>
              </a:ext>
            </a:extLst>
          </p:cNvPr>
          <p:cNvGraphicFramePr>
            <a:graphicFrameLocks noGrp="1"/>
          </p:cNvGraphicFramePr>
          <p:nvPr/>
        </p:nvGraphicFramePr>
        <p:xfrm>
          <a:off x="2050008" y="1543937"/>
          <a:ext cx="3634699" cy="5221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9112">
                  <a:extLst>
                    <a:ext uri="{9D8B030D-6E8A-4147-A177-3AD203B41FA5}">
                      <a16:colId xmlns="" xmlns:a16="http://schemas.microsoft.com/office/drawing/2014/main" val="1060592781"/>
                    </a:ext>
                  </a:extLst>
                </a:gridCol>
                <a:gridCol w="592985">
                  <a:extLst>
                    <a:ext uri="{9D8B030D-6E8A-4147-A177-3AD203B41FA5}">
                      <a16:colId xmlns="" xmlns:a16="http://schemas.microsoft.com/office/drawing/2014/main" val="357869027"/>
                    </a:ext>
                  </a:extLst>
                </a:gridCol>
                <a:gridCol w="872602">
                  <a:extLst>
                    <a:ext uri="{9D8B030D-6E8A-4147-A177-3AD203B41FA5}">
                      <a16:colId xmlns="" xmlns:a16="http://schemas.microsoft.com/office/drawing/2014/main" val="4263339204"/>
                    </a:ext>
                  </a:extLst>
                </a:gridCol>
              </a:tblGrid>
              <a:tr h="2089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2820" marR="42820" marT="0" marB="0" anchor="b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2820" marR="42820" marT="0" marB="0" anchor="b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2820" marR="42820" marT="0" marB="0" anchor="b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696185226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800" b="1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2820" marR="42820" marT="0" marB="0" anchor="b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2820" marR="42820" marT="0" marB="0" anchor="b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389749759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Ноутбук 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110000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39462491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Кровать детская  3-х ярусные</a:t>
                      </a:r>
                      <a:endParaRPr lang="ru-RU" sz="1100" b="1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100" b="1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185000</a:t>
                      </a:r>
                      <a:endParaRPr lang="ru-RU" sz="1100" b="1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414665985"/>
                  </a:ext>
                </a:extLst>
              </a:tr>
              <a:tr h="363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Мебель игровая </a:t>
                      </a: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(шкаф для игрушек)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225000</a:t>
                      </a:r>
                      <a:endParaRPr lang="ru-RU" sz="1100" b="1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20652509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Мебель игровая кухня</a:t>
                      </a:r>
                      <a:endParaRPr lang="ru-RU" sz="1100" b="1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100" b="1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200000</a:t>
                      </a:r>
                      <a:endParaRPr lang="ru-RU" sz="1100" b="1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95170713"/>
                  </a:ext>
                </a:extLst>
              </a:tr>
              <a:tr h="363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Мебель игровая  (магазин,шаштараз)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68000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13747499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Сварочный  аппарат 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106500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2959815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Стол детский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100000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67708198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Пылесос  для сухой уборке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93000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61477549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Игрушка 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500200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17871201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Шкаф для одежды 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222000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164172964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Машина швейная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58000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58467291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Перфоратор 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54000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67992954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Стенды для оформления групп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b="1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85000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965458016"/>
                  </a:ext>
                </a:extLst>
              </a:tr>
              <a:tr h="363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Посуда (ложки ,кружки, тарелки)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260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83500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021434607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Газонакасилка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110000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597665945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Столы детские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126000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99954786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Бойлер 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80000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629250305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Ковер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60000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07662172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Водяной насос </a:t>
                      </a:r>
                      <a:r>
                        <a:rPr lang="ru-RU" sz="11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ваккумный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70240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916231827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Пылесос  мешковой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132000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867098300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Снегоочиститель бензиновый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162000</a:t>
                      </a: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274194307"/>
                  </a:ext>
                </a:extLst>
              </a:tr>
              <a:tr h="187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b="1" kern="1200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Стулья детские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63</a:t>
                      </a:r>
                      <a:endParaRPr lang="ru-RU" sz="1100" b="1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1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220500т.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7865" marR="57865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429653309"/>
                  </a:ext>
                </a:extLst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17" y="408460"/>
            <a:ext cx="1420523" cy="127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551434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" name="Объект 28">
            <a:extLst>
              <a:ext uri="{FF2B5EF4-FFF2-40B4-BE49-F238E27FC236}">
                <a16:creationId xmlns="" xmlns:a16="http://schemas.microsoft.com/office/drawing/2014/main" id="{4F874BB2-5E5A-49FF-B3F9-6AAACDD85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533" y="1825629"/>
            <a:ext cx="2390936" cy="4351338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431485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072698" y="50802"/>
            <a:ext cx="2514101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86798" y="54044"/>
            <a:ext cx="2514101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00899" y="57287"/>
            <a:ext cx="2514101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600306" y="50802"/>
            <a:ext cx="2514101" cy="423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B13070B-460F-442A-AF2F-173A7D45E05E}"/>
              </a:ext>
            </a:extLst>
          </p:cNvPr>
          <p:cNvSpPr txBox="1"/>
          <p:nvPr/>
        </p:nvSpPr>
        <p:spPr>
          <a:xfrm>
            <a:off x="4181345" y="397465"/>
            <a:ext cx="5739125" cy="445965"/>
          </a:xfrm>
          <a:prstGeom prst="rect">
            <a:avLst/>
          </a:prstGeom>
          <a:noFill/>
        </p:spPr>
        <p:txBody>
          <a:bodyPr wrap="square" lIns="78795" tIns="39397" rIns="78795" bIns="39397">
            <a:spAutoFit/>
          </a:bodyPr>
          <a:lstStyle/>
          <a:p>
            <a:r>
              <a:rPr lang="kk-KZ" sz="2381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Ертлеуова Жумазия Сайлауовна </a:t>
            </a:r>
            <a:endParaRPr lang="ru-RU" sz="2381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A6937B4-2291-4A87-B415-790D4DB950D7}"/>
              </a:ext>
            </a:extLst>
          </p:cNvPr>
          <p:cNvSpPr txBox="1"/>
          <p:nvPr/>
        </p:nvSpPr>
        <p:spPr>
          <a:xfrm>
            <a:off x="3329947" y="1444319"/>
            <a:ext cx="2232921" cy="900301"/>
          </a:xfrm>
          <a:prstGeom prst="rect">
            <a:avLst/>
          </a:prstGeom>
          <a:noFill/>
        </p:spPr>
        <p:txBody>
          <a:bodyPr wrap="square" lIns="78795" tIns="39397" rIns="78795" bIns="39397">
            <a:spAutoFit/>
          </a:bodyPr>
          <a:lstStyle/>
          <a:p>
            <a:r>
              <a:rPr lang="kk-KZ" sz="1333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Туған жылы: 18.10.1968 ж</a:t>
            </a:r>
          </a:p>
          <a:p>
            <a:r>
              <a:rPr lang="kk-KZ" sz="1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Ұлтты: қазақ</a:t>
            </a:r>
          </a:p>
          <a:p>
            <a:r>
              <a:rPr lang="ru-RU" sz="1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Азаматтығы</a:t>
            </a:r>
            <a:r>
              <a:rPr lang="ru-RU" sz="1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1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1333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33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Республикасы</a:t>
            </a:r>
            <a:endParaRPr lang="ru-RU" sz="1333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35BEEDA-FC60-45A1-8265-0FD82EFDDC28}"/>
              </a:ext>
            </a:extLst>
          </p:cNvPr>
          <p:cNvSpPr txBox="1"/>
          <p:nvPr/>
        </p:nvSpPr>
        <p:spPr>
          <a:xfrm>
            <a:off x="1554365" y="2878577"/>
            <a:ext cx="4486430" cy="2527120"/>
          </a:xfrm>
          <a:prstGeom prst="rect">
            <a:avLst/>
          </a:prstGeom>
          <a:noFill/>
        </p:spPr>
        <p:txBody>
          <a:bodyPr wrap="square" lIns="78795" tIns="39397" rIns="78795" bIns="39397">
            <a:spAutoFit/>
          </a:bodyPr>
          <a:lstStyle/>
          <a:p>
            <a:r>
              <a:rPr lang="kk-KZ" sz="1333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Жалпы еңбек өтілі: </a:t>
            </a:r>
            <a:r>
              <a:rPr lang="kk-KZ" sz="1333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34 </a:t>
            </a:r>
            <a:r>
              <a:rPr lang="kk-KZ" sz="1333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</a:t>
            </a:r>
          </a:p>
          <a:p>
            <a:r>
              <a:rPr lang="kk-KZ" sz="1333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Педагогикалық еңбек өтілі: </a:t>
            </a:r>
            <a:r>
              <a:rPr lang="kk-KZ" sz="1333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34 </a:t>
            </a:r>
            <a:r>
              <a:rPr lang="kk-KZ" sz="1333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ж.</a:t>
            </a:r>
          </a:p>
          <a:p>
            <a:r>
              <a:rPr lang="kk-KZ" sz="1333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Басшы лауазымындағы өтілі: </a:t>
            </a:r>
            <a:r>
              <a:rPr lang="kk-KZ" sz="1333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10,4 </a:t>
            </a:r>
            <a:r>
              <a:rPr lang="kk-KZ" sz="1333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ж.</a:t>
            </a:r>
          </a:p>
          <a:p>
            <a:r>
              <a:rPr lang="kk-KZ" sz="1333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Марапаттары:</a:t>
            </a:r>
          </a:p>
          <a:p>
            <a:r>
              <a:rPr lang="kk-KZ" sz="1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2015ж. Халықаралық экология және инженерия академиясы-«Отличник образования» төсбелгісі.</a:t>
            </a:r>
          </a:p>
          <a:p>
            <a:r>
              <a:rPr lang="kk-KZ" sz="1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2015ж. Халықаралық ғылым акамедиясының президенті  және Санкт –Петербург ғылым академиясының президенті атынан-Д.А.Қонаев ордені.</a:t>
            </a:r>
            <a:endParaRPr lang="ru-RU" sz="1333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1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2019ж. ҚР Білім және ғылым министрінің «Алғыс хаты»</a:t>
            </a:r>
            <a:endParaRPr lang="ru-RU" sz="1333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38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DBC65BE-43C0-43A9-A968-698ADB3B9E71}"/>
              </a:ext>
            </a:extLst>
          </p:cNvPr>
          <p:cNvSpPr txBox="1"/>
          <p:nvPr/>
        </p:nvSpPr>
        <p:spPr>
          <a:xfrm>
            <a:off x="7956317" y="979665"/>
            <a:ext cx="824617" cy="314060"/>
          </a:xfrm>
          <a:prstGeom prst="rect">
            <a:avLst/>
          </a:prstGeom>
          <a:noFill/>
        </p:spPr>
        <p:txBody>
          <a:bodyPr wrap="square" lIns="78795" tIns="39397" rIns="78795" bIns="39397">
            <a:spAutoFit/>
          </a:bodyPr>
          <a:lstStyle/>
          <a:p>
            <a:r>
              <a:rPr kumimoji="0" lang="kk-KZ" altLang="ru-RU" sz="1524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Білімі:</a:t>
            </a:r>
            <a:endParaRPr lang="ru-RU" sz="1524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Таблица 17">
            <a:extLst>
              <a:ext uri="{FF2B5EF4-FFF2-40B4-BE49-F238E27FC236}">
                <a16:creationId xmlns="" xmlns:a16="http://schemas.microsoft.com/office/drawing/2014/main" id="{307E097D-4233-4D1D-AFE4-49075600992C}"/>
              </a:ext>
            </a:extLst>
          </p:cNvPr>
          <p:cNvGraphicFramePr>
            <a:graphicFrameLocks noGrp="1"/>
          </p:cNvGraphicFramePr>
          <p:nvPr/>
        </p:nvGraphicFramePr>
        <p:xfrm>
          <a:off x="6174856" y="1339485"/>
          <a:ext cx="4387538" cy="18847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3494">
                  <a:extLst>
                    <a:ext uri="{9D8B030D-6E8A-4147-A177-3AD203B41FA5}">
                      <a16:colId xmlns="" xmlns:a16="http://schemas.microsoft.com/office/drawing/2014/main" val="879742837"/>
                    </a:ext>
                  </a:extLst>
                </a:gridCol>
                <a:gridCol w="1545183">
                  <a:extLst>
                    <a:ext uri="{9D8B030D-6E8A-4147-A177-3AD203B41FA5}">
                      <a16:colId xmlns="" xmlns:a16="http://schemas.microsoft.com/office/drawing/2014/main" val="1671638079"/>
                    </a:ext>
                  </a:extLst>
                </a:gridCol>
                <a:gridCol w="526064">
                  <a:extLst>
                    <a:ext uri="{9D8B030D-6E8A-4147-A177-3AD203B41FA5}">
                      <a16:colId xmlns="" xmlns:a16="http://schemas.microsoft.com/office/drawing/2014/main" val="2334108508"/>
                    </a:ext>
                  </a:extLst>
                </a:gridCol>
                <a:gridCol w="1562797">
                  <a:extLst>
                    <a:ext uri="{9D8B030D-6E8A-4147-A177-3AD203B41FA5}">
                      <a16:colId xmlns="" xmlns:a16="http://schemas.microsoft.com/office/drawing/2014/main" val="3812292850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/>
                      <a:r>
                        <a:rPr lang="kk-KZ" sz="10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Білімі 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Бітірген оқу орны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Оқу кезеңі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Мамандық бойынша 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260751683"/>
                  </a:ext>
                </a:extLst>
              </a:tr>
              <a:tr h="494500">
                <a:tc>
                  <a:txBody>
                    <a:bodyPr/>
                    <a:lstStyle/>
                    <a:p>
                      <a:pPr algn="ctr"/>
                      <a:r>
                        <a:rPr lang="kk-KZ" sz="10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Орта</a:t>
                      </a:r>
                      <a:r>
                        <a:rPr lang="kk-KZ" sz="1000" b="1" baseline="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арнаулы </a:t>
                      </a:r>
                      <a:endParaRPr lang="ru-RU" sz="10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0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Орал</a:t>
                      </a:r>
                      <a:r>
                        <a:rPr lang="kk-KZ" sz="1000" b="1" baseline="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педагогикалық училищесі</a:t>
                      </a:r>
                      <a:endParaRPr lang="ru-RU" sz="10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0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1985-1987</a:t>
                      </a:r>
                      <a:endParaRPr lang="ru-RU" sz="10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Мектепке дейінгі мекеме</a:t>
                      </a:r>
                      <a:r>
                        <a:rPr lang="kk-KZ" sz="1000" b="1" baseline="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тәрбиешісі</a:t>
                      </a:r>
                      <a:endParaRPr lang="ru-RU" sz="10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04497029"/>
                  </a:ext>
                </a:extLst>
              </a:tr>
              <a:tr h="824167">
                <a:tc>
                  <a:txBody>
                    <a:bodyPr/>
                    <a:lstStyle/>
                    <a:p>
                      <a:pPr algn="ctr"/>
                      <a:r>
                        <a:rPr lang="kk-KZ" sz="10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Жоғары </a:t>
                      </a:r>
                      <a:endParaRPr lang="ru-RU" sz="10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Қ.Жұбанов атындағы педагогикалық институт</a:t>
                      </a:r>
                      <a:endParaRPr lang="ru-RU" sz="10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0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1989-1993</a:t>
                      </a:r>
                      <a:endParaRPr lang="ru-RU" sz="10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000" b="1" dirty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«Мектепке дейінгі педагогика және психология пәні оқытушысы және методисі» </a:t>
                      </a:r>
                      <a:endParaRPr lang="ru-RU" sz="10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771045334"/>
                  </a:ext>
                </a:extLst>
              </a:tr>
            </a:tbl>
          </a:graphicData>
        </a:graphic>
      </p:graphicFrame>
      <p:graphicFrame>
        <p:nvGraphicFramePr>
          <p:cNvPr id="21" name="Таблица 20">
            <a:extLst>
              <a:ext uri="{FF2B5EF4-FFF2-40B4-BE49-F238E27FC236}">
                <a16:creationId xmlns="" xmlns:a16="http://schemas.microsoft.com/office/drawing/2014/main" id="{7DC4F564-1884-4957-9968-A40D35F3BDB4}"/>
              </a:ext>
            </a:extLst>
          </p:cNvPr>
          <p:cNvGraphicFramePr>
            <a:graphicFrameLocks noGrp="1"/>
          </p:cNvGraphicFramePr>
          <p:nvPr/>
        </p:nvGraphicFramePr>
        <p:xfrm>
          <a:off x="6209026" y="3578519"/>
          <a:ext cx="4336180" cy="12802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3858">
                  <a:extLst>
                    <a:ext uri="{9D8B030D-6E8A-4147-A177-3AD203B41FA5}">
                      <a16:colId xmlns="" xmlns:a16="http://schemas.microsoft.com/office/drawing/2014/main" val="2612984042"/>
                    </a:ext>
                  </a:extLst>
                </a:gridCol>
                <a:gridCol w="1471110">
                  <a:extLst>
                    <a:ext uri="{9D8B030D-6E8A-4147-A177-3AD203B41FA5}">
                      <a16:colId xmlns="" xmlns:a16="http://schemas.microsoft.com/office/drawing/2014/main" val="1445208598"/>
                    </a:ext>
                  </a:extLst>
                </a:gridCol>
                <a:gridCol w="1399349">
                  <a:extLst>
                    <a:ext uri="{9D8B030D-6E8A-4147-A177-3AD203B41FA5}">
                      <a16:colId xmlns="" xmlns:a16="http://schemas.microsoft.com/office/drawing/2014/main" val="831802051"/>
                    </a:ext>
                  </a:extLst>
                </a:gridCol>
                <a:gridCol w="941863">
                  <a:extLst>
                    <a:ext uri="{9D8B030D-6E8A-4147-A177-3AD203B41FA5}">
                      <a16:colId xmlns="" xmlns:a16="http://schemas.microsoft.com/office/drawing/2014/main" val="657295519"/>
                    </a:ext>
                  </a:extLst>
                </a:gridCol>
              </a:tblGrid>
              <a:tr h="322340"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Жыл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Қайдан өткен 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Курс тақырыбы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1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lang="ru-RU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2963335457"/>
                  </a:ext>
                </a:extLst>
              </a:tr>
              <a:tr h="957943">
                <a:tc>
                  <a:txBody>
                    <a:bodyPr/>
                    <a:lstStyle/>
                    <a:p>
                      <a:pPr algn="ctr"/>
                      <a:r>
                        <a:rPr lang="kk-KZ" sz="12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2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0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“Назарбаев зияткерлік мектептері”ДББҰ педагогикалық шеберлік орталықтары</a:t>
                      </a:r>
                      <a:endParaRPr lang="ru-RU" sz="10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0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«Мектепке дейінгі</a:t>
                      </a:r>
                      <a:r>
                        <a:rPr lang="kk-KZ" sz="1000" b="1" baseline="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ұйымды басқарудың тиімді  менджменті</a:t>
                      </a:r>
                      <a:endParaRPr lang="ru-RU" sz="10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0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157</a:t>
                      </a:r>
                      <a:r>
                        <a:rPr lang="en-US" sz="10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F415dd</a:t>
                      </a:r>
                      <a:endParaRPr lang="ru-RU" sz="10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kk-KZ" sz="10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26.07.2021</a:t>
                      </a:r>
                      <a:endParaRPr lang="ru-RU" sz="10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56512" marR="56512" marT="0" marB="0"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830032685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964F659-7186-4188-BB7E-446204121116}"/>
              </a:ext>
            </a:extLst>
          </p:cNvPr>
          <p:cNvSpPr txBox="1"/>
          <p:nvPr/>
        </p:nvSpPr>
        <p:spPr>
          <a:xfrm>
            <a:off x="6652151" y="5202523"/>
            <a:ext cx="3542520" cy="900044"/>
          </a:xfrm>
          <a:prstGeom prst="rect">
            <a:avLst/>
          </a:prstGeom>
          <a:noFill/>
        </p:spPr>
        <p:txBody>
          <a:bodyPr wrap="square" lIns="78795" tIns="39397" rIns="78795" bIns="39397">
            <a:spAutoFit/>
          </a:bodyPr>
          <a:lstStyle/>
          <a:p>
            <a:pPr algn="ctr"/>
            <a:r>
              <a:rPr lang="kk-KZ" sz="1333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Ақтөбе облысының білім </a:t>
            </a:r>
            <a:r>
              <a:rPr lang="kk-KZ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басқармасы</a:t>
            </a:r>
            <a:r>
              <a:rPr lang="en-US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Қобда аудандық білім бөлімі” 23.08.2024 </a:t>
            </a:r>
            <a:r>
              <a:rPr lang="kk-KZ" sz="1333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ж. № </a:t>
            </a:r>
            <a:r>
              <a:rPr lang="kk-KZ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677 </a:t>
            </a:r>
            <a:r>
              <a:rPr lang="kk-KZ" sz="1333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бұйрығы негізінде </a:t>
            </a:r>
            <a:r>
              <a:rPr lang="kk-KZ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“Басшы-менеджер” </a:t>
            </a:r>
            <a:r>
              <a:rPr lang="kk-KZ" sz="1333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біліктілік санаты </a:t>
            </a:r>
            <a:r>
              <a:rPr lang="kk-KZ" sz="1333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берілді</a:t>
            </a:r>
            <a:endParaRPr lang="ru-RU" sz="1333" b="1" dirty="0">
              <a:solidFill>
                <a:srgbClr val="002060"/>
              </a:solidFill>
            </a:endParaRPr>
          </a:p>
        </p:txBody>
      </p:sp>
      <p:pic>
        <p:nvPicPr>
          <p:cNvPr id="24" name="Picture 3" descr="C:\Users\ПК\Desktop\фото менікі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1707219" y="862075"/>
            <a:ext cx="1475622" cy="1846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7538578" y="3264620"/>
            <a:ext cx="2199319" cy="314060"/>
          </a:xfrm>
          <a:prstGeom prst="rect">
            <a:avLst/>
          </a:prstGeom>
        </p:spPr>
        <p:txBody>
          <a:bodyPr wrap="square" lIns="78795" tIns="39397" rIns="78795" bIns="39397">
            <a:spAutoFit/>
          </a:bodyPr>
          <a:lstStyle/>
          <a:p>
            <a:r>
              <a:rPr lang="kk-KZ" altLang="ru-RU" sz="1524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Біліктілігін арттыру: </a:t>
            </a:r>
            <a:endParaRPr lang="ru-RU" sz="1524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D:\Users\Дияр\Desktop\Музыка авто\TapScanner 24-02-2023-17꞉06 (p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93434" y="4880662"/>
            <a:ext cx="1384156" cy="2051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lum bright="10000"/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6200000">
            <a:off x="2082695" y="4822643"/>
            <a:ext cx="1360115" cy="2167953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56" y="397465"/>
            <a:ext cx="1292468" cy="124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2966819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CA5B6BA4-355B-439A-8DA5-5C26A275D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07" y="1825626"/>
            <a:ext cx="5527788" cy="4351338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32166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52501" y="50803"/>
            <a:ext cx="2574258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526758" y="54045"/>
            <a:ext cx="2574258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101016" y="57287"/>
            <a:ext cx="2574258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660227" y="50803"/>
            <a:ext cx="2574258" cy="4231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AE2D2B4-35D9-42B9-A639-9B47E5B125D5}"/>
              </a:ext>
            </a:extLst>
          </p:cNvPr>
          <p:cNvSpPr txBox="1"/>
          <p:nvPr/>
        </p:nvSpPr>
        <p:spPr>
          <a:xfrm>
            <a:off x="1667693" y="578692"/>
            <a:ext cx="8485550" cy="791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286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Интерактивті тақта және ойын </a:t>
            </a:r>
            <a:r>
              <a:rPr lang="en-US" sz="2286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smart </a:t>
            </a:r>
            <a:r>
              <a:rPr lang="kk-KZ" sz="2286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жабдықтарының бағдарламалық жүйелерін жаңарту</a:t>
            </a:r>
            <a:endParaRPr lang="ru-RU" sz="228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Рамка 3">
            <a:extLst>
              <a:ext uri="{FF2B5EF4-FFF2-40B4-BE49-F238E27FC236}">
                <a16:creationId xmlns="" xmlns:a16="http://schemas.microsoft.com/office/drawing/2014/main" id="{DB8A791A-6551-4CB2-AF8E-57243F275C3F}"/>
              </a:ext>
            </a:extLst>
          </p:cNvPr>
          <p:cNvSpPr/>
          <p:nvPr/>
        </p:nvSpPr>
        <p:spPr>
          <a:xfrm>
            <a:off x="13831490" y="4470401"/>
            <a:ext cx="257175" cy="77817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43">
              <a:solidFill>
                <a:schemeClr val="tx1"/>
              </a:solidFill>
            </a:endParaRPr>
          </a:p>
        </p:txBody>
      </p:sp>
      <p:pic>
        <p:nvPicPr>
          <p:cNvPr id="23" name="Рисунок 22" descr="C:\Users\WINDOW~1\AppData\Local\Temp\Rar$DIa3924.30044\IMG_1359.JPG"/>
          <p:cNvPicPr/>
          <p:nvPr/>
        </p:nvPicPr>
        <p:blipFill>
          <a:blip r:embed="rId6" cstate="print">
            <a:lum bright="10000"/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168"/>
          <a:stretch>
            <a:fillRect/>
          </a:stretch>
        </p:blipFill>
        <p:spPr bwMode="auto">
          <a:xfrm>
            <a:off x="1724026" y="1567543"/>
            <a:ext cx="2840989" cy="2220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ПК\Desktop\гаухар\конкурс-2022ж\орта -үшінші педагог\2)\IMG_20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682" y="4036718"/>
            <a:ext cx="2893348" cy="2168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95F58209-CD8B-47DE-9377-0AFFC92B6B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90" r="14934" b="27362"/>
          <a:stretch/>
        </p:blipFill>
        <p:spPr>
          <a:xfrm>
            <a:off x="7620683" y="1567543"/>
            <a:ext cx="2920772" cy="2116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5598" b="4046"/>
          <a:stretch>
            <a:fillRect/>
          </a:stretch>
        </p:blipFill>
        <p:spPr bwMode="auto">
          <a:xfrm>
            <a:off x="1743437" y="4164355"/>
            <a:ext cx="2821577" cy="2040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D:\Новая папка\загрузки\документы  с рабочего стола\рабочая программа\нурлы болаш фото\IMG_011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29299" y="2510572"/>
            <a:ext cx="2648903" cy="2238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17" y="408460"/>
            <a:ext cx="1420523" cy="127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26800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CA5B6BA4-355B-439A-8DA5-5C26A275D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07" y="1825625"/>
            <a:ext cx="5527788" cy="4351338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52501" y="50802"/>
            <a:ext cx="2574258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526758" y="54044"/>
            <a:ext cx="2574258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101016" y="57286"/>
            <a:ext cx="2574258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660227" y="50802"/>
            <a:ext cx="2574258" cy="4231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F14EC70-6230-4D65-A912-43EB7BAAD3A9}"/>
              </a:ext>
            </a:extLst>
          </p:cNvPr>
          <p:cNvSpPr txBox="1"/>
          <p:nvPr/>
        </p:nvSpPr>
        <p:spPr>
          <a:xfrm>
            <a:off x="1650239" y="651171"/>
            <a:ext cx="8297115" cy="67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Материалдық-техникалық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базаны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жақсарту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заманауи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жабдықтарды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цифрлық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интерактивті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жабдықтарды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кабинеттерін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сатып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endParaRPr lang="ru-RU" sz="1905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4877E1F-3D29-4FEC-83FD-8ECFD5325C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9" t="2280" b="18594"/>
          <a:stretch/>
        </p:blipFill>
        <p:spPr>
          <a:xfrm>
            <a:off x="1721296" y="4588599"/>
            <a:ext cx="4593713" cy="2034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0AF64F8-652B-4263-9EEC-434EB14DFB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66" y="3216840"/>
            <a:ext cx="3783622" cy="2880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2B6FA80-CBEB-4501-BEAF-50882505052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324" b="5324"/>
          <a:stretch/>
        </p:blipFill>
        <p:spPr>
          <a:xfrm>
            <a:off x="1812730" y="1448645"/>
            <a:ext cx="4502279" cy="282960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811392" y="1524001"/>
            <a:ext cx="2978944" cy="1675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Алдағы уақытта ересек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топқа  интерактивті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тақтаны мемлекеттік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сатып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жариялау</a:t>
            </a:r>
            <a:r>
              <a:rPr lang="ru-RU" sz="1714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көзделіп отыр</a:t>
            </a:r>
            <a:endParaRPr lang="ru-RU" sz="1714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17" y="408460"/>
            <a:ext cx="1420523" cy="127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263070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1404" r="1404" b="2808"/>
          <a:stretch>
            <a:fillRect/>
          </a:stretch>
        </p:blipFill>
        <p:spPr>
          <a:xfrm>
            <a:off x="0" y="0"/>
            <a:ext cx="9567863" cy="6807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 l="36548"/>
          <a:stretch>
            <a:fillRect/>
          </a:stretch>
        </p:blipFill>
        <p:spPr>
          <a:xfrm>
            <a:off x="5772918" y="50800"/>
            <a:ext cx="6419082" cy="6807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52501" y="50802"/>
            <a:ext cx="2574258" cy="4231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23960" y="50802"/>
            <a:ext cx="2574258" cy="4231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98218" y="50802"/>
            <a:ext cx="2574258" cy="4231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691703" y="50802"/>
            <a:ext cx="2574258" cy="4231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F07DA96-B414-43F7-B108-37F08FFA9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10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31" y="4000332"/>
            <a:ext cx="3560971" cy="2490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F3DF7C4-3A0F-4352-8376-7726353689BB}"/>
              </a:ext>
            </a:extLst>
          </p:cNvPr>
          <p:cNvSpPr txBox="1"/>
          <p:nvPr/>
        </p:nvSpPr>
        <p:spPr>
          <a:xfrm>
            <a:off x="1942631" y="535327"/>
            <a:ext cx="7721094" cy="67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2017-2022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жылдарда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жаңа буын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ноутбук, 2 моноблок,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принтерлер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 функциялы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 музыкалық жинақ сатып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алынды</a:t>
            </a:r>
            <a:r>
              <a:rPr lang="ru-RU" sz="190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AF5817C0-542B-44DB-A82D-AF1721C4FD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10000"/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903" t="26667"/>
          <a:stretch/>
        </p:blipFill>
        <p:spPr>
          <a:xfrm>
            <a:off x="821401" y="1368636"/>
            <a:ext cx="3550240" cy="2383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29378C2F-F253-4BAB-984C-3298010B44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1620" y="1366057"/>
            <a:ext cx="1409180" cy="971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98218" y="2451580"/>
            <a:ext cx="4580458" cy="370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17" y="408460"/>
            <a:ext cx="1420523" cy="127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33757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CA5B6BA4-355B-439A-8DA5-5C26A275D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07" y="1825625"/>
            <a:ext cx="5527788" cy="4351338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52501" y="50802"/>
            <a:ext cx="2574258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526758" y="54044"/>
            <a:ext cx="2574258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101016" y="57286"/>
            <a:ext cx="2574258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8660227" y="50802"/>
            <a:ext cx="2574258" cy="4231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6D64725-4484-4138-BABE-AB19D348F8AC}"/>
              </a:ext>
            </a:extLst>
          </p:cNvPr>
          <p:cNvSpPr txBox="1"/>
          <p:nvPr/>
        </p:nvSpPr>
        <p:spPr>
          <a:xfrm>
            <a:off x="1739771" y="480485"/>
            <a:ext cx="8171868" cy="791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8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Балаларға</a:t>
            </a:r>
            <a:r>
              <a:rPr lang="ru-RU" sz="228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8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sz="228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8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орындықтар</a:t>
            </a:r>
            <a:r>
              <a:rPr lang="ru-RU" sz="228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8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үстелдер</a:t>
            </a:r>
            <a:r>
              <a:rPr lang="ru-RU" sz="228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8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кілемдер</a:t>
            </a:r>
            <a:r>
              <a:rPr lang="ru-RU" sz="228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8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28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8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ойыншықтармен</a:t>
            </a:r>
            <a:r>
              <a:rPr lang="ru-RU" sz="228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т.б. </a:t>
            </a:r>
            <a:r>
              <a:rPr lang="ru-RU" sz="228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тауарлар</a:t>
            </a:r>
            <a:r>
              <a:rPr lang="ru-RU" sz="228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8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сатып</a:t>
            </a:r>
            <a:r>
              <a:rPr lang="ru-RU" sz="228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86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алынды</a:t>
            </a:r>
            <a:endParaRPr lang="ru-RU" sz="2286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C:\Users\Admin\Downloads\WhatsApp Image 2023-02-26 at 20.35.10 (1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771" y="1528444"/>
            <a:ext cx="2571150" cy="2218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ownloads\WhatsApp Image 2023-02-26 at 20.35.11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771" y="4013089"/>
            <a:ext cx="2571150" cy="2174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ownloads\WhatsApp Image 2023-02-26 at 20.35.10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735" y="4013090"/>
            <a:ext cx="2919443" cy="2174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Admin\Downloads\WhatsApp Image 2023-02-26 at 20.35.11 (1)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286"/>
          <a:stretch>
            <a:fillRect/>
          </a:stretch>
        </p:blipFill>
        <p:spPr bwMode="auto">
          <a:xfrm>
            <a:off x="4629697" y="4013090"/>
            <a:ext cx="2499345" cy="2174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К\Desktop\гаухар\конкурс-2022ж\орта -үшінші педагог\2)\Новая папка (2)\7a6a09d1-f741-440f-ae31-70fa8bec87f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29697" y="1528443"/>
            <a:ext cx="2559882" cy="221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F:\БАСТЫҚ СЕМИНАР\осы жерге салыңыз\IMG-20201110-WA0151.jpg"/>
          <p:cNvPicPr/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93649" y="1528443"/>
            <a:ext cx="2940529" cy="221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="" xmlns:a14="http://schemas.microsoft.com/office/drawing/2010/main">
                  <a14:imgLayer r:embed="rId19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17" y="408460"/>
            <a:ext cx="1420523" cy="127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31606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CA5B6BA4-355B-439A-8DA5-5C26A275D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07" y="1825625"/>
            <a:ext cx="5527788" cy="4351338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52501" y="50802"/>
            <a:ext cx="2574258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26758" y="54044"/>
            <a:ext cx="2574258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01016" y="57286"/>
            <a:ext cx="2574258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660227" y="50802"/>
            <a:ext cx="2574258" cy="4231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6502671-D256-47C5-9102-D97899D4C176}"/>
              </a:ext>
            </a:extLst>
          </p:cNvPr>
          <p:cNvSpPr txBox="1"/>
          <p:nvPr/>
        </p:nvSpPr>
        <p:spPr>
          <a:xfrm>
            <a:off x="1274338" y="5377386"/>
            <a:ext cx="6113806" cy="1025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kk-KZ" sz="1524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Соңғы 3 жылда балабақшада оқу-тәрбие процесі кезінде білім беру ұйымының аумағында тәрбиеленушілердің, қызметкерлердің денсаулығына зиян келтірген жарақаттану жағдайлары тіркелмеген, бұл туралы құзіретті органдар анықтамасы берілген..</a:t>
            </a:r>
            <a:endParaRPr lang="ru-RU" sz="1524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C8C3C31-6C48-4003-BFFF-F574397F2B38}"/>
              </a:ext>
            </a:extLst>
          </p:cNvPr>
          <p:cNvSpPr txBox="1"/>
          <p:nvPr/>
        </p:nvSpPr>
        <p:spPr>
          <a:xfrm>
            <a:off x="1841897" y="566241"/>
            <a:ext cx="7982020" cy="879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714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 –тәрбие процесі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кезінде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ұйымының аумағында тәрбиеленушілердің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қызметкерлердің денсаулығына зиын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келтіруге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әкеп </a:t>
            </a:r>
            <a:r>
              <a:rPr lang="ru-RU" sz="1714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соққан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жарақаттанудың тіркелген</a:t>
            </a:r>
            <a:r>
              <a:rPr lang="ru-RU" sz="1714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14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жағдайларының  болуы</a:t>
            </a:r>
            <a:endParaRPr lang="ru-RU" sz="1714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971235" y="2500067"/>
            <a:ext cx="2507456" cy="358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3041772" y="1624503"/>
            <a:ext cx="2791134" cy="360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917" y="408460"/>
            <a:ext cx="1420523" cy="1272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24083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3E4D7CC-766F-48C5-B655-150E99F3D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1"/>
            <a:ext cx="11919857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2698" y="50802"/>
            <a:ext cx="2514101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86798" y="54044"/>
            <a:ext cx="2514101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00899" y="57287"/>
            <a:ext cx="2514101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600306" y="50802"/>
            <a:ext cx="2514101" cy="4231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555E5B7-2FC9-40A9-B7CF-991E9A765528}"/>
              </a:ext>
            </a:extLst>
          </p:cNvPr>
          <p:cNvSpPr txBox="1"/>
          <p:nvPr/>
        </p:nvSpPr>
        <p:spPr>
          <a:xfrm>
            <a:off x="3888378" y="642839"/>
            <a:ext cx="5500327" cy="445965"/>
          </a:xfrm>
          <a:prstGeom prst="rect">
            <a:avLst/>
          </a:prstGeom>
          <a:noFill/>
        </p:spPr>
        <p:txBody>
          <a:bodyPr wrap="square" lIns="78795" tIns="39397" rIns="78795" bIns="39397">
            <a:spAutoFit/>
          </a:bodyPr>
          <a:lstStyle/>
          <a:p>
            <a:r>
              <a:rPr lang="kk-KZ" sz="2381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Білім </a:t>
            </a:r>
            <a:r>
              <a:rPr lang="kk-KZ" sz="2381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беру ұйымының ашықтығы</a:t>
            </a:r>
            <a:endParaRPr lang="ru-RU" sz="238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D5C2C4B-CEE7-4E77-BF0C-E63D92646700}"/>
              </a:ext>
            </a:extLst>
          </p:cNvPr>
          <p:cNvSpPr txBox="1"/>
          <p:nvPr/>
        </p:nvSpPr>
        <p:spPr>
          <a:xfrm>
            <a:off x="2010516" y="1142702"/>
            <a:ext cx="8246562" cy="1252046"/>
          </a:xfrm>
          <a:prstGeom prst="rect">
            <a:avLst/>
          </a:prstGeom>
          <a:noFill/>
        </p:spPr>
        <p:txBody>
          <a:bodyPr wrap="square" lIns="78795" tIns="39397" rIns="78795" bIns="39397">
            <a:spAutoFit/>
          </a:bodyPr>
          <a:lstStyle/>
          <a:p>
            <a:r>
              <a:rPr lang="kk-KZ" sz="1524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«Нұрлы болашақ» балабақшасының </a:t>
            </a:r>
            <a:r>
              <a:rPr lang="kk-KZ" sz="1524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балалардың өмірін ұйымдастыру туралы ақпараттандыру, сондай-ақ ата-аналармен және жұртшылықпен кері байланыс үшін балабақшада ресми сайт, Инстаграм, Фейсбук әлеуметтік желілеріндегі </a:t>
            </a:r>
            <a:r>
              <a:rPr lang="kk-KZ" sz="1524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парақшалар </a:t>
            </a:r>
            <a:r>
              <a:rPr lang="kk-KZ" sz="1524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бар. Хабардарлықтың, ашықтықтың арқасында халықтың мектепке дейінгі мекеменің білім беру қызметтерінің сапасына қанағаттануы артады.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777C0DF-2EE6-4B89-AAA6-667D374B3FBF}"/>
              </a:ext>
            </a:extLst>
          </p:cNvPr>
          <p:cNvSpPr txBox="1"/>
          <p:nvPr/>
        </p:nvSpPr>
        <p:spPr>
          <a:xfrm>
            <a:off x="1717505" y="2905784"/>
            <a:ext cx="9029316" cy="445965"/>
          </a:xfrm>
          <a:prstGeom prst="rect">
            <a:avLst/>
          </a:prstGeom>
          <a:noFill/>
        </p:spPr>
        <p:txBody>
          <a:bodyPr wrap="square" lIns="78795" tIns="39397" rIns="78795" bIns="39397">
            <a:spAutoFit/>
          </a:bodyPr>
          <a:lstStyle/>
          <a:p>
            <a:pPr algn="ctr"/>
            <a:r>
              <a:rPr lang="kk-KZ" sz="2381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Апта сайын әлеуметтік желілердегі мәліметтер жаңартылады! </a:t>
            </a:r>
            <a:endParaRPr lang="ru-RU" sz="2381" b="1" kern="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3673E88-86BA-4E1D-9A9D-16C603226360}"/>
              </a:ext>
            </a:extLst>
          </p:cNvPr>
          <p:cNvSpPr txBox="1"/>
          <p:nvPr/>
        </p:nvSpPr>
        <p:spPr>
          <a:xfrm>
            <a:off x="5342506" y="3591738"/>
            <a:ext cx="5086094" cy="2424528"/>
          </a:xfrm>
          <a:prstGeom prst="rect">
            <a:avLst/>
          </a:prstGeom>
          <a:noFill/>
        </p:spPr>
        <p:txBody>
          <a:bodyPr wrap="square" lIns="78795" tIns="39397" rIns="78795" bIns="39397">
            <a:spAutoFit/>
          </a:bodyPr>
          <a:lstStyle/>
          <a:p>
            <a:r>
              <a:rPr lang="kk-KZ" sz="1524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Әлеуметтік желілердің осы беттерінен ресми мәліметтерді, балабақша тарихын, жаңалықтарды біле алады, оларға жоспарлар, ашық сабақтар, балабақшада өткізілетін іс-шаралар, мектепке дейінгі тәрбие мен оқытудың жетістіктері жарияланады. </a:t>
            </a:r>
          </a:p>
          <a:p>
            <a:r>
              <a:rPr lang="kk-KZ" sz="1524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Сонымен қатар, Веб бетте 2021-2022 оқу жылына арналған жылдық және оқу жоспары, сондай-ақ 2020-2025 жылдарға арналған балабақшаның Даму бағдарламасы  және "Рухани жаңғыру» жұмыс жоспары орналастырылған</a:t>
            </a:r>
            <a:endParaRPr lang="ru-RU" sz="1524" b="1" dirty="0">
              <a:solidFill>
                <a:srgbClr val="0070C0"/>
              </a:solidFill>
            </a:endParaRPr>
          </a:p>
        </p:txBody>
      </p:sp>
      <p:pic>
        <p:nvPicPr>
          <p:cNvPr id="19" name="Picture 10">
            <a:extLst>
              <a:ext uri="{FF2B5EF4-FFF2-40B4-BE49-F238E27FC236}">
                <a16:creationId xmlns="" xmlns:a16="http://schemas.microsoft.com/office/drawing/2014/main" id="{E2331612-9691-4A59-AF23-876EFA63FA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741279" y="3684470"/>
            <a:ext cx="796845" cy="666103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="" xmlns:a16="http://schemas.microsoft.com/office/drawing/2014/main" id="{56E8F6F4-F43F-4A27-ABA1-190EE7F2C1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870466" y="4563270"/>
            <a:ext cx="538471" cy="574874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="" xmlns:a16="http://schemas.microsoft.com/office/drawing/2014/main" id="{32BF6D96-5A66-4AE1-B39C-1A2808A0B55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844428" y="5357775"/>
            <a:ext cx="606904" cy="6307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D640B59-FB90-4626-A541-BBEDBB4AEBDC}"/>
              </a:ext>
            </a:extLst>
          </p:cNvPr>
          <p:cNvSpPr txBox="1"/>
          <p:nvPr/>
        </p:nvSpPr>
        <p:spPr>
          <a:xfrm>
            <a:off x="2535333" y="4350578"/>
            <a:ext cx="1205355" cy="333334"/>
          </a:xfrm>
          <a:prstGeom prst="rect">
            <a:avLst/>
          </a:prstGeom>
          <a:noFill/>
        </p:spPr>
        <p:txBody>
          <a:bodyPr wrap="square" lIns="78795" tIns="39397" rIns="78795" bIns="39397">
            <a:spAutoFit/>
          </a:bodyPr>
          <a:lstStyle/>
          <a:p>
            <a:pPr algn="ctr">
              <a:lnSpc>
                <a:spcPts val="1931"/>
              </a:lnSpc>
            </a:pPr>
            <a:endParaRPr lang="en-US" sz="1524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208ED41-A8A3-4F58-A299-203E4CFE577D}"/>
              </a:ext>
            </a:extLst>
          </p:cNvPr>
          <p:cNvSpPr txBox="1"/>
          <p:nvPr/>
        </p:nvSpPr>
        <p:spPr>
          <a:xfrm>
            <a:off x="2334577" y="3715871"/>
            <a:ext cx="2886887" cy="810533"/>
          </a:xfrm>
          <a:prstGeom prst="rect">
            <a:avLst/>
          </a:prstGeom>
          <a:noFill/>
        </p:spPr>
        <p:txBody>
          <a:bodyPr wrap="square" lIns="78795" tIns="39397" rIns="78795" bIns="39397">
            <a:spAutoFit/>
          </a:bodyPr>
          <a:lstStyle/>
          <a:p>
            <a:pPr algn="ctr">
              <a:lnSpc>
                <a:spcPts val="1851"/>
              </a:lnSpc>
            </a:pPr>
            <a:r>
              <a:rPr lang="en-US" sz="1714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nurly-bolashak-khobda.edu.kz/</a:t>
            </a:r>
            <a:r>
              <a:rPr lang="en-US" sz="1714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kk</a:t>
            </a:r>
            <a:r>
              <a:rPr lang="en-US" sz="1714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714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851"/>
              </a:lnSpc>
            </a:pPr>
            <a:endParaRPr lang="en-US" sz="1714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9B73DB2-6826-4E09-869C-ACC2589CA1FA}"/>
              </a:ext>
            </a:extLst>
          </p:cNvPr>
          <p:cNvSpPr txBox="1"/>
          <p:nvPr/>
        </p:nvSpPr>
        <p:spPr>
          <a:xfrm>
            <a:off x="2449763" y="5512191"/>
            <a:ext cx="2877230" cy="302381"/>
          </a:xfrm>
          <a:prstGeom prst="rect">
            <a:avLst/>
          </a:prstGeom>
          <a:noFill/>
        </p:spPr>
        <p:txBody>
          <a:bodyPr wrap="square" lIns="78795" tIns="39397" rIns="78795" bIns="39397">
            <a:spAutoFit/>
          </a:bodyPr>
          <a:lstStyle/>
          <a:p>
            <a:pPr algn="ctr">
              <a:lnSpc>
                <a:spcPts val="1851"/>
              </a:lnSpc>
            </a:pPr>
            <a:r>
              <a:rPr lang="kk-KZ" sz="13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НҰРЛЫ-БОЛАШАҚ ҚОБДА</a:t>
            </a:r>
            <a:endParaRPr lang="en-US" sz="1333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A7CA711-B84B-4085-97A8-E92C4A9704C1}"/>
              </a:ext>
            </a:extLst>
          </p:cNvPr>
          <p:cNvSpPr txBox="1"/>
          <p:nvPr/>
        </p:nvSpPr>
        <p:spPr>
          <a:xfrm flipV="1">
            <a:off x="2430810" y="12129574"/>
            <a:ext cx="321367" cy="10399825"/>
          </a:xfrm>
          <a:prstGeom prst="rect">
            <a:avLst/>
          </a:prstGeom>
          <a:noFill/>
        </p:spPr>
        <p:txBody>
          <a:bodyPr wrap="square" lIns="78795" tIns="39397" rIns="78795" bIns="39397">
            <a:spAutoFit/>
          </a:bodyPr>
          <a:lstStyle/>
          <a:p>
            <a:r>
              <a:rPr lang="en-US" sz="1524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https://youtube.com/channel/UCJ-P4yFrwUoadeiqeCyoEVA</a:t>
            </a:r>
            <a:endParaRPr lang="ru-RU" sz="1524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497987" y="4604512"/>
            <a:ext cx="2305878" cy="356167"/>
          </a:xfrm>
          <a:prstGeom prst="rect">
            <a:avLst/>
          </a:prstGeom>
        </p:spPr>
        <p:txBody>
          <a:bodyPr wrap="square" lIns="78795" tIns="39397" rIns="78795" bIns="39397">
            <a:spAutoFit/>
          </a:bodyPr>
          <a:lstStyle/>
          <a:p>
            <a:pPr algn="ctr"/>
            <a:r>
              <a:rPr lang="en-US" sz="1714" b="1" spc="43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1714" b="1" spc="43" dirty="0" err="1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nurly__bolashak</a:t>
            </a:r>
            <a:r>
              <a:rPr lang="kk-KZ" sz="1714" b="1" spc="43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714" dirty="0">
              <a:solidFill>
                <a:srgbClr val="0070C0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38" y="364767"/>
            <a:ext cx="1388018" cy="1387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7874662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04" r="1404" b="2808"/>
          <a:stretch>
            <a:fillRect/>
          </a:stretch>
        </p:blipFill>
        <p:spPr>
          <a:xfrm>
            <a:off x="0" y="0"/>
            <a:ext cx="9486733" cy="68072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6548"/>
          <a:stretch>
            <a:fillRect/>
          </a:stretch>
        </p:blipFill>
        <p:spPr>
          <a:xfrm>
            <a:off x="5780471" y="50804"/>
            <a:ext cx="6226472" cy="68072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2698" y="50802"/>
            <a:ext cx="2514101" cy="4231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84065" y="50802"/>
            <a:ext cx="2514101" cy="4231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98167" y="50802"/>
            <a:ext cx="2514101" cy="4231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631047" y="50802"/>
            <a:ext cx="2514101" cy="423199"/>
          </a:xfrm>
          <a:prstGeom prst="rect">
            <a:avLst/>
          </a:prstGeom>
        </p:spPr>
      </p:pic>
      <p:pic>
        <p:nvPicPr>
          <p:cNvPr id="17" name="Picture 1" descr="C:\Users\ПК\Desktop\IMG_6689.PNG"/>
          <p:cNvPicPr>
            <a:picLocks noChangeAspect="1" noChangeArrowheads="1"/>
          </p:cNvPicPr>
          <p:nvPr/>
        </p:nvPicPr>
        <p:blipFill>
          <a:blip r:embed="rId4" cstate="print"/>
          <a:srcRect b="63419"/>
          <a:stretch>
            <a:fillRect/>
          </a:stretch>
        </p:blipFill>
        <p:spPr bwMode="auto">
          <a:xfrm>
            <a:off x="4670817" y="1416280"/>
            <a:ext cx="2814260" cy="2038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C:\Users\ПК\Downloads\image-22-02-23-11-07.jpe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3513" t="8654" r="13007" b="6731"/>
          <a:stretch>
            <a:fillRect/>
          </a:stretch>
        </p:blipFill>
        <p:spPr bwMode="auto">
          <a:xfrm>
            <a:off x="1795593" y="808821"/>
            <a:ext cx="2207326" cy="2594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6903" y="3888958"/>
            <a:ext cx="2206017" cy="27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53194" y="3925478"/>
            <a:ext cx="2650762" cy="2637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6802" y="3882124"/>
            <a:ext cx="2491588" cy="2716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53194" y="808821"/>
            <a:ext cx="2565134" cy="271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666" t="27152" b="18015"/>
          <a:stretch/>
        </p:blipFill>
        <p:spPr bwMode="auto">
          <a:xfrm>
            <a:off x="4823430" y="600433"/>
            <a:ext cx="2584481" cy="961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544" y="324783"/>
            <a:ext cx="1278677" cy="125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68097007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04" r="1404" b="2808"/>
          <a:stretch>
            <a:fillRect/>
          </a:stretch>
        </p:blipFill>
        <p:spPr>
          <a:xfrm>
            <a:off x="1" y="50803"/>
            <a:ext cx="12006942" cy="68072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6548"/>
          <a:stretch>
            <a:fillRect/>
          </a:stretch>
        </p:blipFill>
        <p:spPr>
          <a:xfrm>
            <a:off x="5780470" y="50804"/>
            <a:ext cx="5338837" cy="68072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2698" y="50802"/>
            <a:ext cx="2514101" cy="4231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84065" y="50802"/>
            <a:ext cx="2514101" cy="4231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098167" y="50802"/>
            <a:ext cx="2514101" cy="4231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631047" y="50802"/>
            <a:ext cx="2514101" cy="4231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alphaModFix amt="96000"/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8963" y="679363"/>
            <a:ext cx="5756140" cy="67715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10232" y="4798154"/>
            <a:ext cx="1155730" cy="12024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49887" y="1030935"/>
            <a:ext cx="470430" cy="570888"/>
          </a:xfrm>
          <a:prstGeom prst="rect">
            <a:avLst/>
          </a:prstGeom>
        </p:spPr>
      </p:pic>
      <p:pic>
        <p:nvPicPr>
          <p:cNvPr id="22" name="Рисунок 21" descr="C:\Users\admin\Desktop\надо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28963" y="2584719"/>
            <a:ext cx="5756140" cy="3579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 cstate="print"/>
          <a:srcRect t="11771" r="1358" b="58923"/>
          <a:stretch>
            <a:fillRect/>
          </a:stretch>
        </p:blipFill>
        <p:spPr bwMode="auto">
          <a:xfrm>
            <a:off x="2915424" y="1619486"/>
            <a:ext cx="5769679" cy="965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5"/>
          <p:cNvSpPr txBox="1"/>
          <p:nvPr/>
        </p:nvSpPr>
        <p:spPr>
          <a:xfrm>
            <a:off x="2928963" y="868472"/>
            <a:ext cx="4772139" cy="293121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ts val="2332"/>
              </a:lnSpc>
            </a:pPr>
            <a:r>
              <a:rPr lang="en-US" sz="2381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 CYR" pitchFamily="18" charset="0"/>
                <a:cs typeface="Times New Roman CYR" pitchFamily="18" charset="0"/>
              </a:rPr>
              <a:t>nurly-bolashak-khobda.edu.kz/</a:t>
            </a:r>
            <a:r>
              <a:rPr lang="en-US" sz="2381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 CYR" pitchFamily="18" charset="0"/>
                <a:cs typeface="Times New Roman CYR" pitchFamily="18" charset="0"/>
              </a:rPr>
              <a:t>kk</a:t>
            </a:r>
            <a:r>
              <a:rPr lang="en-US" sz="2381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 CYR" pitchFamily="18" charset="0"/>
                <a:cs typeface="Times New Roman CYR" pitchFamily="18" charset="0"/>
              </a:rPr>
              <a:t> /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978" y="4798151"/>
            <a:ext cx="1284769" cy="183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100000" l="10000" r="90000">
                        <a14:foregroundMark x1="59444" y1="26920" x2="63111" y2="43216"/>
                        <a14:foregroundMark x1="51556" y1="31945" x2="64778" y2="44293"/>
                        <a14:foregroundMark x1="58556" y1="50467" x2="52778" y2="60660"/>
                        <a14:foregroundMark x1="35778" y1="87653" x2="28333" y2="95980"/>
                        <a14:foregroundMark x1="37444" y1="89591" x2="40778" y2="93611"/>
                        <a14:foregroundMark x1="59000" y1="89806" x2="71444" y2="93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77" y="5351535"/>
            <a:ext cx="776340" cy="129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38" y="364767"/>
            <a:ext cx="1388018" cy="1387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717259377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="" xmlns:a16="http://schemas.microsoft.com/office/drawing/2014/main" id="{A5EDF23D-1AD4-41CD-B06E-5BB8EC519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4250" y="1825629"/>
            <a:ext cx="3263503" cy="4351338"/>
          </a:xfr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" y="-50801"/>
            <a:ext cx="12192000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945" y="-49224"/>
            <a:ext cx="3050972" cy="314323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033141" y="-60711"/>
            <a:ext cx="3050972" cy="336626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084114" y="-69602"/>
            <a:ext cx="3050972" cy="304924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9135085" y="-35493"/>
            <a:ext cx="3050972" cy="3114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C35F45F-CE4B-4FD3-B60C-B878E1E5DF04}"/>
              </a:ext>
            </a:extLst>
          </p:cNvPr>
          <p:cNvSpPr txBox="1"/>
          <p:nvPr/>
        </p:nvSpPr>
        <p:spPr>
          <a:xfrm>
            <a:off x="761409" y="787680"/>
            <a:ext cx="5957231" cy="1776313"/>
          </a:xfrm>
          <a:prstGeom prst="rect">
            <a:avLst/>
          </a:prstGeom>
          <a:noFill/>
        </p:spPr>
        <p:txBody>
          <a:bodyPr wrap="square" lIns="82735" tIns="41367" rIns="82735" bIns="41367">
            <a:spAutoFit/>
          </a:bodyPr>
          <a:lstStyle/>
          <a:p>
            <a:pPr algn="ctr"/>
            <a:r>
              <a:rPr lang="kk-KZ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ЗПР, ОНР, ЗРР диагнозымен </a:t>
            </a:r>
          </a:p>
          <a:p>
            <a:pPr algn="ctr"/>
            <a:r>
              <a:rPr lang="kk-KZ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ПМПК қорытындысы бар </a:t>
            </a:r>
            <a:r>
              <a:rPr lang="kk-KZ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және диагнозымен </a:t>
            </a:r>
            <a:r>
              <a:rPr lang="kk-KZ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тәрбиеленушілермен балабақша тәрбиешілері мен психологі түзету-педагогикалық жұмыс жүргізеді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D:\дет сад\ПСИХОЛОГ\психолог 2022-2023\фото\дети\жеке\20201119_101324.jpg"/>
          <p:cNvPicPr>
            <a:picLocks noChangeAspect="1" noChangeArrowheads="1"/>
          </p:cNvPicPr>
          <p:nvPr/>
        </p:nvPicPr>
        <p:blipFill rotWithShape="1">
          <a:blip r:embed="rId8" cstate="print">
            <a:lum bright="10000"/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32" r="15608"/>
          <a:stretch/>
        </p:blipFill>
        <p:spPr bwMode="auto">
          <a:xfrm>
            <a:off x="3795702" y="3678994"/>
            <a:ext cx="3831729" cy="24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ет сад\ПСИХОЛОГ\психолог 2022-2023\фото\дети\жеке\20220302_120035.jpg"/>
          <p:cNvPicPr>
            <a:picLocks noChangeAspect="1" noChangeArrowheads="1"/>
          </p:cNvPicPr>
          <p:nvPr/>
        </p:nvPicPr>
        <p:blipFill rotWithShape="1">
          <a:blip r:embed="rId10" cstate="print">
            <a:lum bright="10000"/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48" t="8413" r="34192"/>
          <a:stretch/>
        </p:blipFill>
        <p:spPr bwMode="auto">
          <a:xfrm>
            <a:off x="8199340" y="3504733"/>
            <a:ext cx="2475186" cy="2836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D:\дет сад\ПСИХОЛОГ\психолог 2022-2023\фото\дети\жеке\20220405_100541.jpg"/>
          <p:cNvPicPr>
            <a:picLocks noChangeAspect="1" noChangeArrowheads="1"/>
          </p:cNvPicPr>
          <p:nvPr/>
        </p:nvPicPr>
        <p:blipFill rotWithShape="1">
          <a:blip r:embed="rId12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56" b="15298"/>
          <a:stretch/>
        </p:blipFill>
        <p:spPr bwMode="auto">
          <a:xfrm>
            <a:off x="939543" y="3474337"/>
            <a:ext cx="2117373" cy="2867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дет сад\ПСИХОЛОГ\психолог 2022-2023\фото\дети\20201117_095258.jpg"/>
          <p:cNvPicPr>
            <a:picLocks noChangeAspect="1" noChangeArrowheads="1"/>
          </p:cNvPicPr>
          <p:nvPr/>
        </p:nvPicPr>
        <p:blipFill rotWithShape="1">
          <a:blip r:embed="rId13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0" r="11841"/>
          <a:stretch/>
        </p:blipFill>
        <p:spPr bwMode="auto">
          <a:xfrm>
            <a:off x="6909981" y="858077"/>
            <a:ext cx="3780433" cy="2316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71372" y="85094"/>
            <a:ext cx="1814686" cy="144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161917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4CB798-873D-42F6-AE65-98D8318BF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F94DAF4D-B722-429B-9679-8B997013D5F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24480" y="3529780"/>
          <a:ext cx="6543039" cy="18288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0109">
                  <a:extLst>
                    <a:ext uri="{9D8B030D-6E8A-4147-A177-3AD203B41FA5}">
                      <a16:colId xmlns="" xmlns:a16="http://schemas.microsoft.com/office/drawing/2014/main" val="2875209454"/>
                    </a:ext>
                  </a:extLst>
                </a:gridCol>
                <a:gridCol w="881381">
                  <a:extLst>
                    <a:ext uri="{9D8B030D-6E8A-4147-A177-3AD203B41FA5}">
                      <a16:colId xmlns="" xmlns:a16="http://schemas.microsoft.com/office/drawing/2014/main" val="1244657728"/>
                    </a:ext>
                  </a:extLst>
                </a:gridCol>
                <a:gridCol w="1166495">
                  <a:extLst>
                    <a:ext uri="{9D8B030D-6E8A-4147-A177-3AD203B41FA5}">
                      <a16:colId xmlns="" xmlns:a16="http://schemas.microsoft.com/office/drawing/2014/main" val="3946259814"/>
                    </a:ext>
                  </a:extLst>
                </a:gridCol>
                <a:gridCol w="1257300">
                  <a:extLst>
                    <a:ext uri="{9D8B030D-6E8A-4147-A177-3AD203B41FA5}">
                      <a16:colId xmlns="" xmlns:a16="http://schemas.microsoft.com/office/drawing/2014/main" val="3923188077"/>
                    </a:ext>
                  </a:extLst>
                </a:gridCol>
                <a:gridCol w="895985">
                  <a:extLst>
                    <a:ext uri="{9D8B030D-6E8A-4147-A177-3AD203B41FA5}">
                      <a16:colId xmlns="" xmlns:a16="http://schemas.microsoft.com/office/drawing/2014/main" val="3278715681"/>
                    </a:ext>
                  </a:extLst>
                </a:gridCol>
                <a:gridCol w="805179">
                  <a:extLst>
                    <a:ext uri="{9D8B030D-6E8A-4147-A177-3AD203B41FA5}">
                      <a16:colId xmlns="" xmlns:a16="http://schemas.microsoft.com/office/drawing/2014/main" val="1434041176"/>
                    </a:ext>
                  </a:extLst>
                </a:gridCol>
                <a:gridCol w="656590">
                  <a:extLst>
                    <a:ext uri="{9D8B030D-6E8A-4147-A177-3AD203B41FA5}">
                      <a16:colId xmlns="" xmlns:a16="http://schemas.microsoft.com/office/drawing/2014/main" val="1218443628"/>
                    </a:ext>
                  </a:extLst>
                </a:gridCol>
              </a:tblGrid>
              <a:tr h="609631">
                <a:tc>
                  <a:txBody>
                    <a:bodyPr/>
                    <a:lstStyle/>
                    <a:p>
                      <a:pPr marL="114935" indent="-11493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Оқу жылы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Педагог  саны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spc="10">
                          <a:effectLst/>
                        </a:rPr>
                        <a:t>халықаралық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республикалық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облыстық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қалалық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Жалпы саны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1735604"/>
                  </a:ext>
                </a:extLst>
              </a:tr>
              <a:tr h="4064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2019-2020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74373319"/>
                  </a:ext>
                </a:extLst>
              </a:tr>
              <a:tr h="4064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2020-2021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19552031"/>
                  </a:ext>
                </a:extLst>
              </a:tr>
              <a:tr h="4064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2021-2022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46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200" dirty="0">
                          <a:effectLst/>
                        </a:rPr>
                        <a:t>80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0148558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" y="1"/>
            <a:ext cx="12192000" cy="685800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499" y="0"/>
            <a:ext cx="3050972" cy="423199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0973" y="2"/>
            <a:ext cx="3050972" cy="423199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4114" y="0"/>
            <a:ext cx="3050972" cy="423199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35085" y="2"/>
            <a:ext cx="3050972" cy="423199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="" xmlns:a16="http://schemas.microsoft.com/office/drawing/2014/main" id="{697917EE-417D-442C-9592-7FDA62B7C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168" y="3600587"/>
            <a:ext cx="167151" cy="36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2735" tIns="41367" rIns="82735" bIns="4136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2">
            <a:extLst>
              <a:ext uri="{FF2B5EF4-FFF2-40B4-BE49-F238E27FC236}">
                <a16:creationId xmlns="" xmlns:a16="http://schemas.microsoft.com/office/drawing/2014/main" id="{203A156F-CACC-40CF-814C-864CE0E37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4168" y="3600587"/>
            <a:ext cx="167151" cy="36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2735" tIns="41367" rIns="82735" bIns="4136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588DBC2-556C-457C-A83F-DD8FDFAAA0B5}"/>
              </a:ext>
            </a:extLst>
          </p:cNvPr>
          <p:cNvSpPr txBox="1"/>
          <p:nvPr/>
        </p:nvSpPr>
        <p:spPr>
          <a:xfrm>
            <a:off x="1525488" y="491978"/>
            <a:ext cx="9382789" cy="468263"/>
          </a:xfrm>
          <a:prstGeom prst="rect">
            <a:avLst/>
          </a:prstGeom>
          <a:noFill/>
        </p:spPr>
        <p:txBody>
          <a:bodyPr wrap="square" lIns="82735" tIns="41367" rIns="82735" bIns="41367">
            <a:spAutoFit/>
          </a:bodyPr>
          <a:lstStyle/>
          <a:p>
            <a:pPr algn="ctr"/>
            <a:r>
              <a:rPr lang="ru-RU" sz="2500" b="1" spc="6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Психологты</a:t>
            </a:r>
            <a:r>
              <a:rPr lang="ru-RU" sz="2500" b="1" spc="6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b="1" spc="6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сүйемелдеуді</a:t>
            </a:r>
            <a:r>
              <a:rPr lang="ru-RU" sz="2500" b="1" spc="6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500" b="1" spc="6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ұйымдастыру</a:t>
            </a:r>
            <a:endParaRPr lang="ru-RU" sz="2500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6E469B3-9984-4958-94DB-CCD796BAC248}"/>
              </a:ext>
            </a:extLst>
          </p:cNvPr>
          <p:cNvSpPr txBox="1"/>
          <p:nvPr/>
        </p:nvSpPr>
        <p:spPr>
          <a:xfrm>
            <a:off x="599844" y="3243598"/>
            <a:ext cx="2918773" cy="729873"/>
          </a:xfrm>
          <a:prstGeom prst="rect">
            <a:avLst/>
          </a:prstGeom>
          <a:noFill/>
        </p:spPr>
        <p:txBody>
          <a:bodyPr wrap="square" lIns="82735" tIns="41367" rIns="82735" bIns="41367">
            <a:spAutoFit/>
          </a:bodyPr>
          <a:lstStyle/>
          <a:p>
            <a:pPr algn="ctr"/>
            <a:r>
              <a:rPr lang="kk-K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Балабақша психологі: Уразгулова-Садуакасова Жанар Мырзалиевна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09698AF-9092-48F9-94BC-40DC33681CD5}"/>
              </a:ext>
            </a:extLst>
          </p:cNvPr>
          <p:cNvSpPr txBox="1"/>
          <p:nvPr/>
        </p:nvSpPr>
        <p:spPr>
          <a:xfrm>
            <a:off x="477586" y="4011036"/>
            <a:ext cx="3228631" cy="2299533"/>
          </a:xfrm>
          <a:prstGeom prst="rect">
            <a:avLst/>
          </a:prstGeom>
          <a:noFill/>
        </p:spPr>
        <p:txBody>
          <a:bodyPr wrap="square" lIns="82735" tIns="41367" rIns="82735" bIns="41367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Нұрлы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болашақ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балабақшасының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психологының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жағдайында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баланың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табысты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оқуы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психологиялық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дамуы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әлеуметтік-психологиялық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жасауға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бағытталған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1C00E0F-8F6C-4EAB-AC6D-3095B8F68632}"/>
              </a:ext>
            </a:extLst>
          </p:cNvPr>
          <p:cNvSpPr txBox="1"/>
          <p:nvPr/>
        </p:nvSpPr>
        <p:spPr>
          <a:xfrm>
            <a:off x="3370115" y="1035073"/>
            <a:ext cx="7538162" cy="1745535"/>
          </a:xfrm>
          <a:prstGeom prst="rect">
            <a:avLst/>
          </a:prstGeom>
          <a:noFill/>
        </p:spPr>
        <p:txBody>
          <a:bodyPr wrap="square" lIns="82735" tIns="41367" rIns="82735" bIns="41367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Ж.М.Уразгулова-Садуакасова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кәсіби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балабақшадағы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тәрбие-білім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процесінің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субъектілерін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қамтитын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мектепке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дейінгі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балалық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шақтың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толыққанды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сүруі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балаларды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сәтті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оқыту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дамыту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әлеуметтік-психологиялық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жағдайларды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ұйымдастырудан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тұрады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педагог-бала-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0720" y="1035071"/>
            <a:ext cx="1737014" cy="206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D:\Users\Дияр\Desktop\Музыка авто\IMG-20230126-WA0045.jpg"/>
          <p:cNvPicPr>
            <a:picLocks noChangeAspect="1" noChangeArrowheads="1"/>
          </p:cNvPicPr>
          <p:nvPr/>
        </p:nvPicPr>
        <p:blipFill rotWithShape="1">
          <a:blip r:embed="rId5">
            <a:lum bright="10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35" t="40088" r="10398" b="40533"/>
          <a:stretch/>
        </p:blipFill>
        <p:spPr bwMode="auto">
          <a:xfrm>
            <a:off x="3888478" y="2832410"/>
            <a:ext cx="3530403" cy="1582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Users\Дияр\Desktop\Музыка авто\Screenshot_20230225-180514_Telegram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070" b="38522"/>
          <a:stretch/>
        </p:blipFill>
        <p:spPr bwMode="auto">
          <a:xfrm>
            <a:off x="3872436" y="4535413"/>
            <a:ext cx="3530403" cy="1672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ет сад\ПСИХОЛОГ\психолог 2022-2023\фото\дети\20220425_081859.jpg"/>
          <p:cNvPicPr>
            <a:picLocks noChangeAspect="1" noChangeArrowheads="1"/>
          </p:cNvPicPr>
          <p:nvPr/>
        </p:nvPicPr>
        <p:blipFill rotWithShape="1">
          <a:blip r:embed="rId11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133"/>
          <a:stretch/>
        </p:blipFill>
        <p:spPr bwMode="auto">
          <a:xfrm>
            <a:off x="7956552" y="2810107"/>
            <a:ext cx="2919735" cy="1621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5185" y="331873"/>
            <a:ext cx="1684421" cy="1521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D:\Users\Дияр\Desktop\Музыка авто\Screenshot_20230225-190211_Gallery (1)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669" b="42815"/>
          <a:stretch/>
        </p:blipFill>
        <p:spPr bwMode="auto">
          <a:xfrm>
            <a:off x="8044684" y="4535413"/>
            <a:ext cx="2863593" cy="1672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25669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460DA25D-FA95-4E1B-841C-D19B0D0B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3" y="-40730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0278BFE-E19F-49AD-A73C-7059914EFA93}"/>
              </a:ext>
            </a:extLst>
          </p:cNvPr>
          <p:cNvSpPr txBox="1"/>
          <p:nvPr/>
        </p:nvSpPr>
        <p:spPr>
          <a:xfrm>
            <a:off x="11760631" y="1999937"/>
            <a:ext cx="3072343" cy="380859"/>
          </a:xfrm>
          <a:prstGeom prst="rect">
            <a:avLst/>
          </a:prstGeom>
          <a:noFill/>
        </p:spPr>
        <p:txBody>
          <a:bodyPr wrap="square" lIns="102855" tIns="51428" rIns="102855" bIns="51428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xmlns="" id="{233635A8-405E-43F2-B7EB-806BDF10A7D1}"/>
              </a:ext>
            </a:extLst>
          </p:cNvPr>
          <p:cNvSpPr/>
          <p:nvPr/>
        </p:nvSpPr>
        <p:spPr>
          <a:xfrm>
            <a:off x="7796465" y="5569203"/>
            <a:ext cx="3415845" cy="531835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5" tIns="51428" rIns="102855" bIns="51428" rtlCol="0" anchor="ctr"/>
          <a:lstStyle/>
          <a:p>
            <a:pPr algn="ctr"/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Биологиялық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белсенді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нүктелердің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өзін-өзі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массажы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xmlns="" id="{78011FAF-A1B7-45AB-B554-E2AD87FD63AC}"/>
              </a:ext>
            </a:extLst>
          </p:cNvPr>
          <p:cNvSpPr/>
          <p:nvPr/>
        </p:nvSpPr>
        <p:spPr>
          <a:xfrm>
            <a:off x="8964718" y="3572699"/>
            <a:ext cx="2174734" cy="47927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5" tIns="51428" rIns="102855" bIns="51428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Су-</a:t>
            </a:r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шарлары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xmlns="" id="{A9FFFA09-F00A-4824-A804-CA846F8F8F53}"/>
              </a:ext>
            </a:extLst>
          </p:cNvPr>
          <p:cNvSpPr/>
          <p:nvPr/>
        </p:nvSpPr>
        <p:spPr>
          <a:xfrm>
            <a:off x="9318149" y="2348698"/>
            <a:ext cx="1789219" cy="42013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5" tIns="51428" rIns="102855" bIns="51428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риотерапия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xmlns="" id="{D4FA5913-4EE3-4AC3-8A0A-3CC598C48BE9}"/>
              </a:ext>
            </a:extLst>
          </p:cNvPr>
          <p:cNvSpPr/>
          <p:nvPr/>
        </p:nvSpPr>
        <p:spPr>
          <a:xfrm>
            <a:off x="7924802" y="4971782"/>
            <a:ext cx="3287508" cy="357833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5" tIns="51428" rIns="102855" bIns="51428" rtlCol="0" anchor="ctr"/>
          <a:lstStyle/>
          <a:p>
            <a:pPr algn="ctr"/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Диенештің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логикалық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блоктары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xmlns="" id="{E5A48E9E-671A-4BF2-A778-51C3B0AD7EEC}"/>
              </a:ext>
            </a:extLst>
          </p:cNvPr>
          <p:cNvSpPr/>
          <p:nvPr/>
        </p:nvSpPr>
        <p:spPr>
          <a:xfrm>
            <a:off x="9074782" y="2970716"/>
            <a:ext cx="2085679" cy="41755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5" tIns="51428" rIns="102855" bIns="51428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умон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кітаптары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xmlns="" id="{FF6F4C9C-AE11-4FE9-B7A3-1E74A9460F4B}"/>
              </a:ext>
            </a:extLst>
          </p:cNvPr>
          <p:cNvSpPr/>
          <p:nvPr/>
        </p:nvSpPr>
        <p:spPr>
          <a:xfrm flipH="1">
            <a:off x="9432777" y="1736574"/>
            <a:ext cx="1611109" cy="416060"/>
          </a:xfrm>
          <a:prstGeom prst="roundRect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5" tIns="51428" rIns="102855" bIns="51428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рт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-терапия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4C77B63A-3EDB-4795-BE69-636061708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931" y="3889326"/>
            <a:ext cx="3151768" cy="3100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3203384" y="496413"/>
            <a:ext cx="7936067" cy="430643"/>
          </a:xfrm>
          <a:prstGeom prst="rect">
            <a:avLst/>
          </a:prstGeom>
        </p:spPr>
        <p:txBody>
          <a:bodyPr wrap="square" lIns="91198" tIns="45599" rIns="91198" bIns="45599">
            <a:spAutoFit/>
          </a:bodyPr>
          <a:lstStyle/>
          <a:p>
            <a:pPr algn="ctr"/>
            <a:r>
              <a:rPr lang="kk-KZ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Логопедиядағы инновациялық технологиялар</a:t>
            </a:r>
          </a:p>
        </p:txBody>
      </p:sp>
      <p:sp>
        <p:nvSpPr>
          <p:cNvPr id="28" name="Прямоугольник: скругленные углы 33">
            <a:extLst>
              <a:ext uri="{FF2B5EF4-FFF2-40B4-BE49-F238E27FC236}">
                <a16:creationId xmlns:a16="http://schemas.microsoft.com/office/drawing/2014/main" xmlns="" id="{78011FAF-A1B7-45AB-B554-E2AD87FD63AC}"/>
              </a:ext>
            </a:extLst>
          </p:cNvPr>
          <p:cNvSpPr/>
          <p:nvPr/>
        </p:nvSpPr>
        <p:spPr>
          <a:xfrm>
            <a:off x="8449166" y="4285633"/>
            <a:ext cx="2744849" cy="408627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5" tIns="51428" rIns="102855" bIns="51428" rtlCol="0" anchor="ctr"/>
          <a:lstStyle/>
          <a:p>
            <a:pPr algn="ctr"/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Логопедиялы</a:t>
            </a:r>
            <a:r>
              <a:rPr lang="kk-KZ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 массаж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: скругленные углы 37">
            <a:extLst>
              <a:ext uri="{FF2B5EF4-FFF2-40B4-BE49-F238E27FC236}">
                <a16:creationId xmlns:a16="http://schemas.microsoft.com/office/drawing/2014/main" xmlns="" id="{FF6F4C9C-AE11-4FE9-B7A3-1E74A9460F4B}"/>
              </a:ext>
            </a:extLst>
          </p:cNvPr>
          <p:cNvSpPr/>
          <p:nvPr/>
        </p:nvSpPr>
        <p:spPr>
          <a:xfrm flipH="1">
            <a:off x="9714696" y="1185619"/>
            <a:ext cx="1254995" cy="387177"/>
          </a:xfrm>
          <a:prstGeom prst="roundRect">
            <a:avLst/>
          </a:prstGeom>
          <a:noFill/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5" tIns="51428" rIns="102855" bIns="51428" rtlCol="0" anchor="ctr"/>
          <a:lstStyle/>
          <a:p>
            <a:pPr algn="ctr"/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Танграм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15">
            <a:extLst>
              <a:ext uri="{FF2B5EF4-FFF2-40B4-BE49-F238E27FC236}">
                <a16:creationId xmlns="" xmlns:a16="http://schemas.microsoft.com/office/drawing/2014/main" id="{4B42EF94-4014-4D49-AE2C-D82AD2EC9E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" y="50806"/>
            <a:ext cx="3050972" cy="423199"/>
          </a:xfrm>
          <a:prstGeom prst="rect">
            <a:avLst/>
          </a:prstGeom>
        </p:spPr>
      </p:pic>
      <p:pic>
        <p:nvPicPr>
          <p:cNvPr id="32" name="Picture 15">
            <a:extLst>
              <a:ext uri="{FF2B5EF4-FFF2-40B4-BE49-F238E27FC236}">
                <a16:creationId xmlns="" xmlns:a16="http://schemas.microsoft.com/office/drawing/2014/main" id="{33C6B0A3-9914-47F7-8D65-F818CBEFAA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50973" y="54049"/>
            <a:ext cx="3050972" cy="423199"/>
          </a:xfrm>
          <a:prstGeom prst="rect">
            <a:avLst/>
          </a:prstGeom>
        </p:spPr>
      </p:pic>
      <p:pic>
        <p:nvPicPr>
          <p:cNvPr id="39" name="Picture 15">
            <a:extLst>
              <a:ext uri="{FF2B5EF4-FFF2-40B4-BE49-F238E27FC236}">
                <a16:creationId xmlns="" xmlns:a16="http://schemas.microsoft.com/office/drawing/2014/main" id="{AB286DF1-D890-4797-B204-C9081049BA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01945" y="57288"/>
            <a:ext cx="3050972" cy="423199"/>
          </a:xfrm>
          <a:prstGeom prst="rect">
            <a:avLst/>
          </a:prstGeom>
        </p:spPr>
      </p:pic>
      <p:pic>
        <p:nvPicPr>
          <p:cNvPr id="40" name="Picture 15">
            <a:extLst>
              <a:ext uri="{FF2B5EF4-FFF2-40B4-BE49-F238E27FC236}">
                <a16:creationId xmlns="" xmlns:a16="http://schemas.microsoft.com/office/drawing/2014/main" id="{6051E921-7A08-4349-9F42-9A79D34150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35085" y="50806"/>
            <a:ext cx="3050972" cy="423199"/>
          </a:xfrm>
          <a:prstGeom prst="rect">
            <a:avLst/>
          </a:prstGeom>
        </p:spPr>
      </p:pic>
      <p:pic>
        <p:nvPicPr>
          <p:cNvPr id="6146" name="Picture 2" descr="D:\Users\Дияр\Desktop\Музыка авто\IMG-20230225-WA0062.jpg"/>
          <p:cNvPicPr>
            <a:picLocks noChangeAspect="1" noChangeArrowheads="1"/>
          </p:cNvPicPr>
          <p:nvPr/>
        </p:nvPicPr>
        <p:blipFill rotWithShape="1">
          <a:blip r:embed="rId6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72" b="16343"/>
          <a:stretch/>
        </p:blipFill>
        <p:spPr bwMode="auto">
          <a:xfrm>
            <a:off x="1306640" y="900870"/>
            <a:ext cx="2111712" cy="2278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6E469B3-9984-4958-94DB-CCD796BAC248}"/>
              </a:ext>
            </a:extLst>
          </p:cNvPr>
          <p:cNvSpPr txBox="1"/>
          <p:nvPr/>
        </p:nvSpPr>
        <p:spPr>
          <a:xfrm>
            <a:off x="903110" y="3243598"/>
            <a:ext cx="2918773" cy="514429"/>
          </a:xfrm>
          <a:prstGeom prst="rect">
            <a:avLst/>
          </a:prstGeom>
          <a:noFill/>
        </p:spPr>
        <p:txBody>
          <a:bodyPr wrap="square" lIns="82735" tIns="41367" rIns="82735" bIns="41367">
            <a:spAutoFit/>
          </a:bodyPr>
          <a:lstStyle/>
          <a:p>
            <a:pPr algn="ctr"/>
            <a:r>
              <a:rPr lang="kk-K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Балабақша логопеді: Омарова Куралай Жалгаспаевна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5" descr="D:\Users\Дияр\Downloads\IMG-20220711-WA0022.jpg"/>
          <p:cNvPicPr>
            <a:picLocks noChangeAspect="1" noChangeArrowheads="1"/>
          </p:cNvPicPr>
          <p:nvPr/>
        </p:nvPicPr>
        <p:blipFill rotWithShape="1">
          <a:blip r:embed="rId7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68" b="5795"/>
          <a:stretch/>
        </p:blipFill>
        <p:spPr bwMode="auto">
          <a:xfrm>
            <a:off x="4945428" y="1334955"/>
            <a:ext cx="3686674" cy="2399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D:\Users\Дияр\Downloads\IMG-20220711-WA001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45"/>
          <a:stretch/>
        </p:blipFill>
        <p:spPr bwMode="auto">
          <a:xfrm>
            <a:off x="3931698" y="4124395"/>
            <a:ext cx="3541001" cy="2474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CF9C81F-6CF3-419A-8CCD-3C103EBEFF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9784" b="89884" l="8292" r="90547">
                        <a14:foregroundMark x1="57711" y1="38474" x2="57711" y2="38474"/>
                        <a14:foregroundMark x1="57711" y1="38474" x2="45108" y2="38474"/>
                        <a14:foregroundMark x1="45108" y1="38474" x2="36484" y2="45771"/>
                        <a14:foregroundMark x1="32910" y1="52026" x2="31841" y2="53897"/>
                        <a14:foregroundMark x1="36484" y1="45771" x2="32927" y2="51996"/>
                        <a14:foregroundMark x1="61028" y1="34163" x2="71642" y2="16252"/>
                        <a14:foregroundMark x1="55390" y1="31509" x2="56716" y2="24876"/>
                        <a14:foregroundMark x1="50083" y1="30680" x2="47927" y2="14925"/>
                        <a14:foregroundMark x1="41459" y1="28856" x2="39138" y2="25539"/>
                        <a14:foregroundMark x1="37148" y1="36982" x2="24212" y2="20398"/>
                        <a14:foregroundMark x1="31509" y1="42786" x2="27695" y2="38972"/>
                        <a14:foregroundMark x1="8292" y1="38806" x2="17579" y2="42620"/>
                        <a14:foregroundMark x1="44279" y1="48093" x2="44376" y2="51012"/>
                        <a14:foregroundMark x1="43591" y1="46766" x2="43615" y2="46932"/>
                        <a14:foregroundMark x1="43449" y1="45771" x2="43591" y2="46766"/>
                        <a14:foregroundMark x1="44776" y1="44444" x2="42454" y2="45274"/>
                        <a14:foregroundMark x1="41791" y1="43947" x2="43947" y2="44113"/>
                        <a14:foregroundMark x1="47927" y1="43615" x2="47430" y2="45771"/>
                        <a14:foregroundMark x1="52902" y1="50415" x2="49751" y2="50415"/>
                        <a14:foregroundMark x1="39967" y1="48425" x2="39801" y2="48259"/>
                        <a14:foregroundMark x1="39469" y1="48590" x2="39138" y2="47761"/>
                        <a14:foregroundMark x1="49420" y1="46766" x2="47264" y2="47430"/>
                        <a14:foregroundMark x1="48756" y1="48259" x2="49751" y2="48425"/>
                        <a14:foregroundMark x1="49212" y1="46766" x2="48590" y2="45771"/>
                        <a14:foregroundMark x1="49420" y1="47098" x2="49212" y2="46766"/>
                        <a14:foregroundMark x1="52239" y1="42786" x2="53234" y2="43284"/>
                        <a14:foregroundMark x1="53731" y1="40464" x2="52405" y2="43284"/>
                        <a14:foregroundMark x1="18905" y1="35489" x2="18905" y2="35489"/>
                        <a14:foregroundMark x1="90547" y1="48756" x2="90547" y2="46766"/>
                        <a14:foregroundMark x1="20066" y1="53068" x2="21227" y2="52902"/>
                        <a14:foregroundMark x1="17745" y1="58541" x2="17745" y2="58541"/>
                        <a14:foregroundMark x1="25871" y1="57380" x2="25871" y2="57380"/>
                        <a14:foregroundMark x1="31343" y1="58872" x2="31343" y2="58872"/>
                        <a14:foregroundMark x1="36650" y1="61028" x2="36650" y2="61028"/>
                        <a14:foregroundMark x1="43781" y1="60365" x2="43781" y2="60365"/>
                        <a14:foregroundMark x1="49917" y1="60365" x2="49917" y2="60365"/>
                        <a14:foregroundMark x1="52736" y1="65174" x2="52736" y2="65174"/>
                        <a14:foregroundMark x1="49917" y1="65174" x2="49917" y2="65174"/>
                        <a14:foregroundMark x1="29519" y1="65174" x2="29519" y2="65174"/>
                        <a14:backgroundMark x1="37977" y1="53068" x2="37977" y2="53068"/>
                        <a14:backgroundMark x1="37977" y1="53068" x2="37977" y2="53068"/>
                        <a14:backgroundMark x1="37977" y1="53068" x2="36153" y2="54726"/>
                        <a14:backgroundMark x1="35323" y1="53068" x2="40796" y2="51244"/>
                        <a14:backgroundMark x1="65340" y1="61857" x2="57711" y2="63350"/>
                        <a14:backgroundMark x1="65837" y1="53566" x2="63682" y2="51410"/>
                        <a14:backgroundMark x1="77446" y1="55390" x2="76949" y2="56053"/>
                        <a14:backgroundMark x1="77778" y1="46766" x2="77280" y2="47430"/>
                        <a14:backgroundMark x1="69154" y1="45771" x2="69818" y2="45937"/>
                        <a14:backgroundMark x1="76451" y1="60697" x2="74295" y2="60697"/>
                        <a14:backgroundMark x1="56716" y1="45108" x2="62355" y2="44444"/>
                        <a14:backgroundMark x1="49585" y1="40962" x2="49751" y2="42952"/>
                        <a14:backgroundMark x1="47264" y1="50912" x2="47430" y2="55721"/>
                        <a14:backgroundMark x1="53068" y1="59701" x2="53234" y2="57711"/>
                        <a14:backgroundMark x1="56405" y1="65174" x2="56219" y2="64179"/>
                        <a14:backgroundMark x1="56716" y1="66833" x2="56405" y2="65174"/>
                        <a14:backgroundMark x1="35489" y1="59038" x2="34494" y2="60862"/>
                        <a14:backgroundMark x1="47927" y1="69154" x2="52405" y2="69154"/>
                        <a14:backgroundMark x1="53897" y1="39801" x2="53897" y2="39801"/>
                        <a14:backgroundMark x1="53897" y1="39801" x2="53897" y2="39801"/>
                        <a14:backgroundMark x1="38806" y1="59370" x2="38806" y2="59370"/>
                        <a14:backgroundMark x1="45605" y1="59867" x2="45605" y2="59867"/>
                        <a14:backgroundMark x1="32836" y1="57380" x2="32836" y2="57380"/>
                        <a14:backgroundMark x1="45937" y1="46766" x2="45937" y2="46766"/>
                        <a14:backgroundMark x1="16418" y1="32670" x2="16418" y2="32670"/>
                        <a14:backgroundMark x1="35158" y1="66335" x2="35158" y2="66335"/>
                        <a14:backgroundMark x1="41459" y1="66998" x2="41459" y2="66998"/>
                        <a14:backgroundMark x1="39469" y1="66335" x2="39469" y2="66335"/>
                        <a14:backgroundMark x1="37479" y1="66998" x2="37479" y2="66998"/>
                        <a14:backgroundMark x1="31509" y1="66003" x2="31509" y2="66003"/>
                        <a14:backgroundMark x1="28690" y1="64511" x2="28690" y2="64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76445" y="294411"/>
            <a:ext cx="1814686" cy="144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492989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2114</Words>
  <Application>Microsoft Office PowerPoint</Application>
  <PresentationFormat>Произвольный</PresentationFormat>
  <Paragraphs>553</Paragraphs>
  <Slides>34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Тема Office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Акгулим Матай</dc:creator>
  <cp:lastModifiedBy>ПК</cp:lastModifiedBy>
  <cp:revision>13</cp:revision>
  <dcterms:created xsi:type="dcterms:W3CDTF">2024-03-25T21:27:48Z</dcterms:created>
  <dcterms:modified xsi:type="dcterms:W3CDTF">2024-03-28T16:23:27Z</dcterms:modified>
</cp:coreProperties>
</file>